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309" r:id="rId6"/>
    <p:sldId id="297" r:id="rId7"/>
    <p:sldId id="308" r:id="rId8"/>
    <p:sldId id="299" r:id="rId9"/>
    <p:sldId id="294" r:id="rId10"/>
    <p:sldId id="322" r:id="rId11"/>
    <p:sldId id="320" r:id="rId12"/>
    <p:sldId id="318" r:id="rId13"/>
    <p:sldId id="291" r:id="rId14"/>
    <p:sldId id="321" r:id="rId15"/>
    <p:sldId id="317" r:id="rId16"/>
    <p:sldId id="307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un Van de Voorde" userId="23177e0b-579f-4c5c-98b4-8de93844d1ef" providerId="ADAL" clId="{FFDD7353-EDB1-436B-948A-7CF63F970D96}"/>
    <pc:docChg chg="addSld delSld">
      <pc:chgData name="Teun Van de Voorde" userId="23177e0b-579f-4c5c-98b4-8de93844d1ef" providerId="ADAL" clId="{FFDD7353-EDB1-436B-948A-7CF63F970D96}" dt="2022-11-25T08:35:50.729" v="1" actId="2696"/>
      <pc:docMkLst>
        <pc:docMk/>
      </pc:docMkLst>
      <pc:sldChg chg="add del">
        <pc:chgData name="Teun Van de Voorde" userId="23177e0b-579f-4c5c-98b4-8de93844d1ef" providerId="ADAL" clId="{FFDD7353-EDB1-436B-948A-7CF63F970D96}" dt="2022-11-25T08:35:50.729" v="1" actId="2696"/>
        <pc:sldMkLst>
          <pc:docMk/>
          <pc:sldMk cId="2273060353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03DD-5005-4C85-A7D9-54624FCA083B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4ACD-8926-4CDD-9F59-C97FE6729F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49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0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6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3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9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1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7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9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0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2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B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Systeem 1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snel, automatisch, emotioneel en onderbewust.</a:t>
            </a:r>
          </a:p>
          <a:p>
            <a:pPr fontAlgn="base"/>
            <a:r>
              <a:rPr lang="nl-B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Systeem 2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langzamer en doelbewuster. Je denkt na over verschillende overwegingen, verschillende concepten en weegt alle opties af.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0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6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9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007C3-DB81-43E8-892C-2AE6394D733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8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977FF-831A-4435-8C0B-04F163985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460" y="182097"/>
            <a:ext cx="862353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B2B0D0-8A8C-465F-BDD2-581196571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460" y="2661772"/>
            <a:ext cx="862354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DF618-6E6C-4428-B4A1-2E800DF5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4804D-2FE8-4E8E-B9AA-B6AB876E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EBAFAE-70E7-46FD-A14B-69003274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1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276A8-1A68-440A-AC70-65C1984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7255F9-6F0C-4E9C-B960-304FFAA8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C1F6CE-9AB5-4C80-9135-28A457FD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1B99E5-1B98-4C81-BF1D-E182103A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91CE5B-7550-4B15-94BC-75452ECB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B8D38E-48B5-472C-8F23-8272DA05A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27A033-9646-4381-9002-302BF526E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44460" y="365125"/>
            <a:ext cx="652804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9645F-D98D-4485-A2DB-B921C9C1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5E446-9E70-47F8-B042-4F8282FF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C4CAC-4D1B-41EE-B478-51F89362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98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0E525-781F-424B-9D44-B5E2DE64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D0621-54CF-4427-B7C1-41ADF023D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0CE64-73FC-419E-B2A9-64466130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C16EE-03FA-47E1-B9AD-53FF0E70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2CF6D-C77F-43BB-A322-7CB5C33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7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F6790-662C-4570-9C7C-AF420A67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1709738"/>
            <a:ext cx="930299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724F24-C59E-45C1-AEB2-895208AF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4589463"/>
            <a:ext cx="93029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9D45E4-CE66-40F7-B980-F15C6F4F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F31EBE-F749-4CD3-913A-93D4838A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F1C82-3365-40C2-8705-E9651409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19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7B116-CCFA-4BC8-B10F-4188DDDF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C6CB7-76AB-482D-ABFD-1C59C39E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4460" y="1825625"/>
            <a:ext cx="46224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26AC6F-BD3D-45D3-B025-32E4F2ED7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400" y="1825625"/>
            <a:ext cx="46224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2032C9-2E14-477D-AB5E-1F9147DA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592C02-4831-4ABF-AEEA-A0C30E0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BFF810-4C69-4FD4-9E0E-19FC1CD6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8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59A5B-6036-4D32-8BF5-161327BA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365125"/>
            <a:ext cx="9310928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4675E8-ADC1-4951-A689-CECDE48E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1690688"/>
            <a:ext cx="4622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B45509-1E77-4854-93C9-5DFE01CA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4460" y="2533666"/>
            <a:ext cx="462240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BDCF71-E7A4-4051-94F6-6B9FF4D88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9812" y="1681163"/>
            <a:ext cx="4622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0B5C40-03CC-4982-B15E-48691BD1A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9812" y="2505075"/>
            <a:ext cx="462240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72B4EE-8E53-4823-876D-9B57B9E6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593991-C222-4FE4-B2B0-FBBAD0F5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1FB796-E95D-46C6-A8E6-FD48E81F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139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6BBA6-6199-40C2-913D-5BDF1574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48623D-24C5-4E64-BE17-B58BC5A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453A9-46DE-49C5-BB0B-62B5D65C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1303BC-85BA-494E-B95B-720464E4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7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22B7B7-3E37-4C3D-9251-12C7DA74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A5EBAB-2355-45DB-BD2E-7201202A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BB8FED-0A10-4262-B025-190FC501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84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F026-78F7-4E3D-A922-E9E1163A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48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541E4-C132-4CF1-9431-78547846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58" y="987425"/>
            <a:ext cx="49028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85B5C3-6776-4089-BC2A-A7D94DFBC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8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B2D1E9-FD01-425E-A797-982CF87D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807731-1D5E-4CEE-8AD0-5E7AB93A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0E796E-91F1-4D8F-B708-90A0EFCB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6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F3D57-DACC-43AF-A42C-3AF55304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CC8354-38A0-41CA-9482-BC731679E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272" y="987425"/>
            <a:ext cx="51271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8BD2F9-7ABF-48B1-9C4C-CF41403C2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446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E0DC92-A97C-46BE-9736-EE046B36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92B549-79C2-437D-93CA-38C0ADF6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CAF348-326F-4ED0-BA77-8C90E942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6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6219B8-F039-47EA-A580-1929B110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60" y="365125"/>
            <a:ext cx="9309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657F8-A0E5-4B9A-B9A5-11A99189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460" y="1825625"/>
            <a:ext cx="93093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EE174-10D8-4AB9-ACEB-911BEB490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4460" y="6356350"/>
            <a:ext cx="1536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47BE-1B55-4573-969C-4CFBA3DDAA80}" type="datetimeFigureOut">
              <a:rPr lang="nl-BE" smtClean="0"/>
              <a:t>25/11/2022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45E8B5-37F4-430C-B40B-FE7FF704E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0A9433-B35A-4162-B117-542E6325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F7AF-93CA-46EB-B3C7-875A127CDF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7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17" y="829994"/>
            <a:ext cx="11072765" cy="1278409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Site op dieet – online impact verhogen</a:t>
            </a:r>
          </a:p>
        </p:txBody>
      </p:sp>
      <p:pic>
        <p:nvPicPr>
          <p:cNvPr id="4" name="Picture 6" descr="it crowd maurice moss GIF">
            <a:extLst>
              <a:ext uri="{FF2B5EF4-FFF2-40B4-BE49-F238E27FC236}">
                <a16:creationId xmlns:a16="http://schemas.microsoft.com/office/drawing/2014/main" id="{274270CF-59F4-460A-BA9B-D17C546C2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84" y="2721505"/>
            <a:ext cx="6685831" cy="36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5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64311"/>
            <a:ext cx="10813822" cy="194310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hetACV.be vandaag</a:t>
            </a:r>
            <a:b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7" name="Ondertitel 19">
            <a:extLst>
              <a:ext uri="{FF2B5EF4-FFF2-40B4-BE49-F238E27FC236}">
                <a16:creationId xmlns:a16="http://schemas.microsoft.com/office/drawing/2014/main" id="{972DCAAB-0CE2-4552-8CF1-007321690D8E}"/>
              </a:ext>
            </a:extLst>
          </p:cNvPr>
          <p:cNvSpPr txBox="1">
            <a:spLocks/>
          </p:cNvSpPr>
          <p:nvPr/>
        </p:nvSpPr>
        <p:spPr>
          <a:xfrm>
            <a:off x="689089" y="2054124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20.000 (!) 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pagina’s, nieuwsberichten en documenten, …</a:t>
            </a:r>
          </a:p>
          <a:p>
            <a:pPr lvl="0"/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17.000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pagina’s worden 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minder dan 100x per jaar 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bezocht.</a:t>
            </a:r>
          </a:p>
          <a:p>
            <a:pPr lvl="0"/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Slechts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370 pagina’s 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worden </a:t>
            </a: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meer dan 10x per dag 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bezocht.</a:t>
            </a:r>
          </a:p>
          <a:p>
            <a:pPr lvl="0"/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SEO scores zijn erg slecht</a:t>
            </a:r>
          </a:p>
          <a:p>
            <a:pPr lvl="0"/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lvl="0"/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64311"/>
            <a:ext cx="10813822" cy="194310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hetACV.be vandaag</a:t>
            </a:r>
            <a:b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7" name="Ondertitel 19">
            <a:extLst>
              <a:ext uri="{FF2B5EF4-FFF2-40B4-BE49-F238E27FC236}">
                <a16:creationId xmlns:a16="http://schemas.microsoft.com/office/drawing/2014/main" id="{972DCAAB-0CE2-4552-8CF1-007321690D8E}"/>
              </a:ext>
            </a:extLst>
          </p:cNvPr>
          <p:cNvSpPr txBox="1">
            <a:spLocks/>
          </p:cNvSpPr>
          <p:nvPr/>
        </p:nvSpPr>
        <p:spPr>
          <a:xfrm>
            <a:off x="689089" y="1500760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Dubbele content en te uitgebreide structuur. 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(</a:t>
            </a:r>
            <a:r>
              <a:rPr lang="nl-BE" i="1" dirty="0" err="1">
                <a:solidFill>
                  <a:srgbClr val="1A1818"/>
                </a:solidFill>
                <a:latin typeface="Fira Sans" panose="020B0503050000020004" pitchFamily="34" charset="0"/>
              </a:rPr>
              <a:t>bvb</a:t>
            </a:r>
            <a:r>
              <a:rPr lang="nl-BE" i="1" dirty="0">
                <a:solidFill>
                  <a:srgbClr val="1A1818"/>
                </a:solidFill>
                <a:latin typeface="Fira Sans" panose="020B0503050000020004" pitchFamily="34" charset="0"/>
              </a:rPr>
              <a:t>. het ACV vs. Onze Diensten of 169 pagina’s ‘werkloosheid’). 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</a:rPr>
              <a:t>Doe zelf de Google test. 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Er wordt dagelijks extra content toegevoegd. Vooral push communicatie =&gt; wat WIJ te vertellen hebben. </a:t>
            </a:r>
          </a:p>
          <a:p>
            <a:pPr lvl="0"/>
            <a:r>
              <a:rPr lang="nl-BE" dirty="0">
                <a:latin typeface="Fira Sans" panose="020B0503050000020004" pitchFamily="34" charset="0"/>
              </a:rPr>
              <a:t>We geven vaak </a:t>
            </a:r>
            <a:r>
              <a:rPr lang="nl-BE" b="1" dirty="0">
                <a:latin typeface="Fira Sans" panose="020B0503050000020004" pitchFamily="34" charset="0"/>
              </a:rPr>
              <a:t>te veel informatie = te veel pagina’s </a:t>
            </a:r>
            <a:r>
              <a:rPr lang="nl-BE" dirty="0">
                <a:latin typeface="Fira Sans" panose="020B0503050000020004" pitchFamily="34" charset="0"/>
              </a:rPr>
              <a:t>zonder conversie of plan.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Waar steken we onze tijd in? Veel werk voor soms erg weinig impact. ‘Sensibiliseren’.</a:t>
            </a: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Geen plan van aanpak om de juiste mensen naar je content te krijgen =&gt; bedroevende bezoekcijfers</a:t>
            </a: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lvl="0"/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8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484" y="478866"/>
            <a:ext cx="10813822" cy="968942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00807B"/>
                </a:solidFill>
                <a:latin typeface="Fira Sans" panose="020B0503050000020004" pitchFamily="34" charset="0"/>
              </a:rPr>
              <a:t>Werkbare</a:t>
            </a:r>
            <a:r>
              <a:rPr lang="fr-FR" dirty="0">
                <a:solidFill>
                  <a:srgbClr val="00807B"/>
                </a:solidFill>
                <a:latin typeface="Fira Sans" panose="020B0503050000020004" pitchFamily="34" charset="0"/>
              </a:rPr>
              <a:t> site met impact</a:t>
            </a:r>
            <a:endParaRPr lang="nl-BE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244444" y="1447808"/>
            <a:ext cx="11703830" cy="493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Beter evenwicht tussen ‘push’ &amp; ‘pull’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communicatie. </a:t>
            </a: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Eenvoudigere structuur (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bvb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het 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acv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</a:t>
            </a: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Nieuwe content op de site? Werk een communicatieplan uit, </a:t>
            </a:r>
            <a:r>
              <a:rPr lang="nl-BE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analyseer 🙋‍♂️ en evalueer 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=&gt; checklist (doelgroep, kanalen, conversie, timing,…)</a:t>
            </a:r>
          </a:p>
          <a:p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 website is een </a:t>
            </a:r>
            <a:r>
              <a:rPr lang="nl-BE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conversietool en een manier om in interactie te gaan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met onze leden, het is geen archief.</a:t>
            </a:r>
          </a:p>
          <a:p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Hoe krijg ik de juiste mensen naar de juiste content. Geen plan? Niet op de site.</a:t>
            </a:r>
          </a:p>
          <a:p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Schrap ballast en werk naar conversie toe. 1 landingspagina met eventueel extra pagina per conversie.</a:t>
            </a:r>
          </a:p>
          <a:p>
            <a:pPr lvl="0"/>
            <a:r>
              <a:rPr kumimoji="0" lang="nl-BE" sz="2800" i="0" u="none" strike="noStrike" kern="1200" cap="none" spc="0" normalizeH="0" baseline="0" noProof="0" dirty="0">
                <a:ln>
                  <a:noFill/>
                </a:ln>
                <a:solidFill>
                  <a:srgbClr val="1A1818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Vermijd </a:t>
            </a: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1A1818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dubbele c</a:t>
            </a:r>
            <a:r>
              <a:rPr lang="nl-BE" b="1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ontent</a:t>
            </a:r>
            <a:r>
              <a:rPr lang="nl-BE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en hoe rekening </a:t>
            </a:r>
            <a:r>
              <a:rPr lang="nl-BE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met structuur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Webredactiestatuut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(ter goedkeuring)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29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25" y="1654791"/>
            <a:ext cx="10813822" cy="1951630"/>
          </a:xfrm>
        </p:spPr>
        <p:txBody>
          <a:bodyPr>
            <a:normAutofit/>
          </a:bodyPr>
          <a:lstStyle/>
          <a:p>
            <a:b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</a:br>
            <a:r>
              <a:rPr lang="nl-BE" b="1" dirty="0">
                <a:solidFill>
                  <a:srgbClr val="00807B"/>
                </a:solidFill>
                <a:latin typeface="Fira Sans" panose="020B0503050000020004" pitchFamily="34" charset="0"/>
              </a:rPr>
              <a:t>Opmerkingen of vragen?</a:t>
            </a:r>
          </a:p>
        </p:txBody>
      </p:sp>
    </p:spTree>
    <p:extLst>
      <p:ext uri="{BB962C8B-B14F-4D97-AF65-F5344CB8AC3E}">
        <p14:creationId xmlns:p14="http://schemas.microsoft.com/office/powerpoint/2010/main" val="378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303739"/>
            <a:ext cx="10813822" cy="968942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00807B"/>
                </a:solidFill>
                <a:latin typeface="Fira Sans" panose="020B0503050000020004" pitchFamily="34" charset="0"/>
              </a:rPr>
              <a:t>Waarom</a:t>
            </a:r>
            <a:r>
              <a:rPr lang="fr-FR" dirty="0">
                <a:solidFill>
                  <a:srgbClr val="00807B"/>
                </a:solidFill>
                <a:latin typeface="Fira Sans" panose="020B0503050000020004" pitchFamily="34" charset="0"/>
              </a:rPr>
              <a:t>?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243726" y="1312761"/>
            <a:ext cx="11704548" cy="524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BE" sz="2400" b="1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 algn="ctr">
              <a:buNone/>
            </a:pPr>
            <a:r>
              <a:rPr lang="nl-BE" sz="3600" b="1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Wie bezoekt onze website? En waarvoor komen ze? </a:t>
            </a:r>
          </a:p>
          <a:p>
            <a:pPr algn="ctr">
              <a:buFontTx/>
              <a:buChar char="-"/>
            </a:pP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Toptaken enquête</a:t>
            </a:r>
          </a:p>
          <a:p>
            <a:pPr algn="ctr">
              <a:buFontTx/>
              <a:buChar char="-"/>
            </a:pP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Google 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analytics</a:t>
            </a:r>
            <a:r>
              <a:rPr lang="nl-BE" sz="3600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/</a:t>
            </a:r>
            <a:r>
              <a:rPr lang="nl-BE" sz="3600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hotjar</a:t>
            </a:r>
            <a:endParaRPr lang="nl-BE" sz="3600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ctr">
              <a:buFontTx/>
              <a:buChar char="-"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15FCB1-B87C-4B1F-9279-0085383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072" y="3582942"/>
            <a:ext cx="5254853" cy="3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490331"/>
            <a:ext cx="10813822" cy="96894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Resultaten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2A27EB-E830-4117-A574-F7184E6B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6" y="1711064"/>
            <a:ext cx="11602548" cy="45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4B91624-120A-48D8-BD6C-4F99C15C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370"/>
            <a:ext cx="11944878" cy="50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8" y="0"/>
            <a:ext cx="10813822" cy="96894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Resultaten (vraag 2)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66C265B-6E0A-42C0-97CF-A662CFBB4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1" t="5371" r="13772" b="6820"/>
          <a:stretch/>
        </p:blipFill>
        <p:spPr>
          <a:xfrm>
            <a:off x="886264" y="0"/>
            <a:ext cx="10813822" cy="70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7572AD4D-98DB-4A91-99BA-019EE3A0C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89" y="490331"/>
            <a:ext cx="10813822" cy="96894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807B"/>
                </a:solidFill>
                <a:latin typeface="Fira Sans" panose="020B0503050000020004" pitchFamily="34" charset="0"/>
              </a:rPr>
              <a:t>Conclusie</a:t>
            </a:r>
            <a:endParaRPr lang="nl-BE" b="1" dirty="0">
              <a:solidFill>
                <a:srgbClr val="00807B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Ondertitel 19">
            <a:extLst>
              <a:ext uri="{FF2B5EF4-FFF2-40B4-BE49-F238E27FC236}">
                <a16:creationId xmlns:a16="http://schemas.microsoft.com/office/drawing/2014/main" id="{8BB721B6-D47A-4EE7-BF60-C053487B8D76}"/>
              </a:ext>
            </a:extLst>
          </p:cNvPr>
          <p:cNvSpPr txBox="1">
            <a:spLocks/>
          </p:cNvSpPr>
          <p:nvPr/>
        </p:nvSpPr>
        <p:spPr>
          <a:xfrm>
            <a:off x="689089" y="1643307"/>
            <a:ext cx="10668024" cy="499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 meeste bezoekers komen een beperkt aantal erg praktische zaken opzoeken. Daarna zijn ze weg. (</a:t>
            </a:r>
            <a:r>
              <a:rPr lang="nl-BE" dirty="0" err="1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cfr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Website gemeente)</a:t>
            </a:r>
          </a:p>
          <a:p>
            <a:pPr lvl="0"/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45% van de mensen (die de tijd hebben genomen voor deze survey) heeft niet gevonden wat hij/zij zocht (50% wel natuurlijk</a:t>
            </a:r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  <a:sym typeface="Wingdings" panose="05000000000000000000" pitchFamily="2" charset="2"/>
              </a:rPr>
              <a:t>)</a:t>
            </a:r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nl-BE" dirty="0">
                <a:solidFill>
                  <a:srgbClr val="1A1818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Het is erg persoonlijk (IK). We moeten dus inspelen op de noden van onze leden, niet vanuit de organisatie =&gt; “systeem 1”</a:t>
            </a: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/>
            <a:endParaRPr lang="nl-BE" dirty="0">
              <a:solidFill>
                <a:srgbClr val="1A1818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1A1818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i="0" u="none" strike="noStrike" kern="1200" cap="none" spc="0" normalizeH="0" baseline="0" noProof="0" dirty="0">
              <a:ln>
                <a:noFill/>
              </a:ln>
              <a:solidFill>
                <a:srgbClr val="80C342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4D98A4-641D-4EDE-841C-9C3B8EDB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43" y="0"/>
            <a:ext cx="333053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2F3047-B8A5-4E4C-9087-7CA9AAA25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488" y="0"/>
            <a:ext cx="2456045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056293-179E-4A02-A77E-CDE136187986}"/>
              </a:ext>
            </a:extLst>
          </p:cNvPr>
          <p:cNvSpPr txBox="1"/>
          <p:nvPr/>
        </p:nvSpPr>
        <p:spPr>
          <a:xfrm>
            <a:off x="362139" y="914400"/>
            <a:ext cx="210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Google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4C300A-E2F7-4687-A729-1EFCF7FB069E}"/>
              </a:ext>
            </a:extLst>
          </p:cNvPr>
          <p:cNvSpPr txBox="1"/>
          <p:nvPr/>
        </p:nvSpPr>
        <p:spPr>
          <a:xfrm>
            <a:off x="6182009" y="7759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Fira Sans" panose="020B0503050000020004" pitchFamily="34" charset="0"/>
                <a:ea typeface="Fira Sans" panose="020B0503050000020004" pitchFamily="34" charset="0"/>
              </a:rPr>
              <a:t>Zoekopdrachten website</a:t>
            </a:r>
          </a:p>
        </p:txBody>
      </p:sp>
    </p:spTree>
    <p:extLst>
      <p:ext uri="{BB962C8B-B14F-4D97-AF65-F5344CB8AC3E}">
        <p14:creationId xmlns:p14="http://schemas.microsoft.com/office/powerpoint/2010/main" val="29361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22D948-1918-40AD-83D4-6F30341B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075" y="0"/>
            <a:ext cx="5703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0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FF553B-E897-4A30-8B4D-AC0362DB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4" y="0"/>
            <a:ext cx="2821678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1B8E7E-4689-437A-A601-BAD32405D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80" y="0"/>
            <a:ext cx="2821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5254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CV">
      <a:dk1>
        <a:srgbClr val="1A1818"/>
      </a:dk1>
      <a:lt1>
        <a:sysClr val="window" lastClr="FFFFFF"/>
      </a:lt1>
      <a:dk2>
        <a:srgbClr val="44546A"/>
      </a:dk2>
      <a:lt2>
        <a:srgbClr val="E7E6E6"/>
      </a:lt2>
      <a:accent1>
        <a:srgbClr val="009E4D"/>
      </a:accent1>
      <a:accent2>
        <a:srgbClr val="80C342"/>
      </a:accent2>
      <a:accent3>
        <a:srgbClr val="00807B"/>
      </a:accent3>
      <a:accent4>
        <a:srgbClr val="B0CCD9"/>
      </a:accent4>
      <a:accent5>
        <a:srgbClr val="D1D082"/>
      </a:accent5>
      <a:accent6>
        <a:srgbClr val="9D28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v1" id="{420AAAA8-99B0-4EC4-978F-AD1815F52B31}" vid="{856A2F8D-9AEA-4DB5-A54D-BE32DF9B1E2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832426-6819-49af-b751-404cdfce1567" xsi:nil="true"/>
    <lcf76f155ced4ddcb4097134ff3c332f xmlns="588bf086-9ba5-4f4a-aafb-afee3d0ace6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6197D4E62C64ABC8E1A90EA55ACF0" ma:contentTypeVersion="16" ma:contentTypeDescription="Een nieuw document maken." ma:contentTypeScope="" ma:versionID="0d21343c4171fffa1c97ff69f2d8a53b">
  <xsd:schema xmlns:xsd="http://www.w3.org/2001/XMLSchema" xmlns:xs="http://www.w3.org/2001/XMLSchema" xmlns:p="http://schemas.microsoft.com/office/2006/metadata/properties" xmlns:ns2="588bf086-9ba5-4f4a-aafb-afee3d0ace60" xmlns:ns3="1a7dc6b3-17ea-42fa-b64c-e4563059994b" xmlns:ns4="1e832426-6819-49af-b751-404cdfce1567" targetNamespace="http://schemas.microsoft.com/office/2006/metadata/properties" ma:root="true" ma:fieldsID="2468d34dd8c8ea236ffd190fcf38b9b9" ns2:_="" ns3:_="" ns4:_="">
    <xsd:import namespace="588bf086-9ba5-4f4a-aafb-afee3d0ace60"/>
    <xsd:import namespace="1a7dc6b3-17ea-42fa-b64c-e4563059994b"/>
    <xsd:import namespace="1e832426-6819-49af-b751-404cdfce1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bf086-9ba5-4f4a-aafb-afee3d0ac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a2598b1-08ab-4950-8754-92b55e3df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dc6b3-17ea-42fa-b64c-e456305999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32426-6819-49af-b751-404cdfce15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b8c2026-fc36-4b69-8c07-d0c860c894a4}" ma:internalName="TaxCatchAll" ma:showField="CatchAllData" ma:web="1a7dc6b3-17ea-42fa-b64c-e456305999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5CF57-B292-4B5A-A6AB-A025FB3A4982}">
  <ds:schemaRefs>
    <ds:schemaRef ds:uri="http://schemas.microsoft.com/office/2006/metadata/properties"/>
    <ds:schemaRef ds:uri="http://schemas.microsoft.com/office/infopath/2007/PartnerControls"/>
    <ds:schemaRef ds:uri="1e832426-6819-49af-b751-404cdfce1567"/>
    <ds:schemaRef ds:uri="588bf086-9ba5-4f4a-aafb-afee3d0ace60"/>
  </ds:schemaRefs>
</ds:datastoreItem>
</file>

<file path=customXml/itemProps2.xml><?xml version="1.0" encoding="utf-8"?>
<ds:datastoreItem xmlns:ds="http://schemas.openxmlformats.org/officeDocument/2006/customXml" ds:itemID="{8C45DCE1-74E0-4D28-91C4-CE4A3BE3A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bf086-9ba5-4f4a-aafb-afee3d0ace60"/>
    <ds:schemaRef ds:uri="1a7dc6b3-17ea-42fa-b64c-e4563059994b"/>
    <ds:schemaRef ds:uri="1e832426-6819-49af-b751-404cdfce1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9B5B5-969B-4BAB-8102-D70696E84B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427</Words>
  <Application>Microsoft Office PowerPoint</Application>
  <PresentationFormat>Breedbeeld</PresentationFormat>
  <Paragraphs>84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1_Kantoorthema</vt:lpstr>
      <vt:lpstr>Site op dieet – online impact verhogen</vt:lpstr>
      <vt:lpstr>Waarom?</vt:lpstr>
      <vt:lpstr>Resultaten</vt:lpstr>
      <vt:lpstr>PowerPoint-presentatie</vt:lpstr>
      <vt:lpstr>Resultaten (vraag 2)</vt:lpstr>
      <vt:lpstr>Conclusie</vt:lpstr>
      <vt:lpstr>PowerPoint-presentatie</vt:lpstr>
      <vt:lpstr>PowerPoint-presentatie</vt:lpstr>
      <vt:lpstr>PowerPoint-presentatie</vt:lpstr>
      <vt:lpstr>hetACV.be vandaag  </vt:lpstr>
      <vt:lpstr>hetACV.be vandaag  </vt:lpstr>
      <vt:lpstr>Werkbare site met impact</vt:lpstr>
      <vt:lpstr> Opmerkingen of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Werkgroep/Groupe de travail  Social Media Strategy</dc:title>
  <dc:creator>Bart Sablon</dc:creator>
  <cp:lastModifiedBy>Teun Van de Voorde</cp:lastModifiedBy>
  <cp:revision>126</cp:revision>
  <dcterms:created xsi:type="dcterms:W3CDTF">2021-03-03T08:25:33Z</dcterms:created>
  <dcterms:modified xsi:type="dcterms:W3CDTF">2022-11-25T08:35:56Z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0x0101000A95A07ABF9D3240A36866EA13602A1A</vt:lpwstr>
  </property>
  <property fmtid="{D5CDD505-2E9C-101B-9397-08002B2CF9AE}" pid="3" name="MediaServiceImageTags">
    <vt:lpwstr/>
  </property>
</Properties>
</file>