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62" r:id="rId6"/>
    <p:sldMasterId id="2147483670" r:id="rId7"/>
    <p:sldMasterId id="2147483672" r:id="rId8"/>
  </p:sldMasterIdLst>
  <p:notesMasterIdLst>
    <p:notesMasterId r:id="rId25"/>
  </p:notesMasterIdLst>
  <p:sldIdLst>
    <p:sldId id="897" r:id="rId9"/>
    <p:sldId id="898" r:id="rId10"/>
    <p:sldId id="334" r:id="rId11"/>
    <p:sldId id="890" r:id="rId12"/>
    <p:sldId id="335" r:id="rId13"/>
    <p:sldId id="848" r:id="rId14"/>
    <p:sldId id="855" r:id="rId15"/>
    <p:sldId id="883" r:id="rId16"/>
    <p:sldId id="884" r:id="rId17"/>
    <p:sldId id="885" r:id="rId18"/>
    <p:sldId id="886" r:id="rId19"/>
    <p:sldId id="889" r:id="rId20"/>
    <p:sldId id="902" r:id="rId21"/>
    <p:sldId id="908" r:id="rId22"/>
    <p:sldId id="904" r:id="rId23"/>
    <p:sldId id="901" r:id="rId2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7ACF59-5095-4E6F-A523-821955F92ADA}" v="4" dt="2025-10-09T09:44:23.732"/>
    <p1510:client id="{701182A7-8C69-4FA9-962B-450E53735788}" v="6" dt="2025-10-09T09:54:33.157"/>
    <p1510:client id="{8BE7F0CC-8C1F-F01B-AA65-F8BEC4511AC9}" v="30" dt="2025-10-08T11:39:46.167"/>
    <p1510:client id="{C83FA04A-C0B5-432A-A2E3-986038CAE8D9}" v="4" dt="2025-10-08T14:45:59.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rina Janssens" userId="S::u17sjs@acv-csc.be::6e4235e2-82d5-4bc3-baa4-510ef34cb5e9" providerId="AD" clId="Web-{8BE7F0CC-8C1F-F01B-AA65-F8BEC4511AC9}"/>
    <pc:docChg chg="modSld">
      <pc:chgData name="Sabrina Janssens" userId="S::u17sjs@acv-csc.be::6e4235e2-82d5-4bc3-baa4-510ef34cb5e9" providerId="AD" clId="Web-{8BE7F0CC-8C1F-F01B-AA65-F8BEC4511AC9}" dt="2025-10-08T11:39:46.167" v="11"/>
      <pc:docMkLst>
        <pc:docMk/>
      </pc:docMkLst>
      <pc:sldChg chg="modSp">
        <pc:chgData name="Sabrina Janssens" userId="S::u17sjs@acv-csc.be::6e4235e2-82d5-4bc3-baa4-510ef34cb5e9" providerId="AD" clId="Web-{8BE7F0CC-8C1F-F01B-AA65-F8BEC4511AC9}" dt="2025-10-08T11:39:46.167" v="11"/>
        <pc:sldMkLst>
          <pc:docMk/>
          <pc:sldMk cId="1361933983" sldId="334"/>
        </pc:sldMkLst>
        <pc:graphicFrameChg chg="mod modGraphic">
          <ac:chgData name="Sabrina Janssens" userId="S::u17sjs@acv-csc.be::6e4235e2-82d5-4bc3-baa4-510ef34cb5e9" providerId="AD" clId="Web-{8BE7F0CC-8C1F-F01B-AA65-F8BEC4511AC9}" dt="2025-10-08T11:39:46.167" v="11"/>
          <ac:graphicFrameMkLst>
            <pc:docMk/>
            <pc:sldMk cId="1361933983" sldId="334"/>
            <ac:graphicFrameMk id="6" creationId="{2E3FAA02-E748-9B0A-1574-59512D3D8E44}"/>
          </ac:graphicFrameMkLst>
        </pc:graphicFrameChg>
      </pc:sldChg>
    </pc:docChg>
  </pc:docChgLst>
  <pc:docChgLst>
    <pc:chgData name="Marianne Coopman" userId="31af1042-cf14-40de-9ade-2061225a22ec" providerId="ADAL" clId="{C83FA04A-C0B5-432A-A2E3-986038CAE8D9}"/>
    <pc:docChg chg="custSel modSld">
      <pc:chgData name="Marianne Coopman" userId="31af1042-cf14-40de-9ade-2061225a22ec" providerId="ADAL" clId="{C83FA04A-C0B5-432A-A2E3-986038CAE8D9}" dt="2025-10-08T14:45:59.837" v="1" actId="1076"/>
      <pc:docMkLst>
        <pc:docMk/>
      </pc:docMkLst>
      <pc:sldChg chg="delSp modSp mod delAnim">
        <pc:chgData name="Marianne Coopman" userId="31af1042-cf14-40de-9ade-2061225a22ec" providerId="ADAL" clId="{C83FA04A-C0B5-432A-A2E3-986038CAE8D9}" dt="2025-10-08T14:45:59.837" v="1" actId="1076"/>
        <pc:sldMkLst>
          <pc:docMk/>
          <pc:sldMk cId="1316465042" sldId="904"/>
        </pc:sldMkLst>
        <pc:picChg chg="del">
          <ac:chgData name="Marianne Coopman" userId="31af1042-cf14-40de-9ade-2061225a22ec" providerId="ADAL" clId="{C83FA04A-C0B5-432A-A2E3-986038CAE8D9}" dt="2025-10-08T14:43:57.902" v="0" actId="478"/>
          <ac:picMkLst>
            <pc:docMk/>
            <pc:sldMk cId="1316465042" sldId="904"/>
            <ac:picMk id="3" creationId="{3D709410-F373-6292-EFC8-7049BC31AA36}"/>
          </ac:picMkLst>
        </pc:picChg>
        <pc:picChg chg="mod">
          <ac:chgData name="Marianne Coopman" userId="31af1042-cf14-40de-9ade-2061225a22ec" providerId="ADAL" clId="{C83FA04A-C0B5-432A-A2E3-986038CAE8D9}" dt="2025-10-08T14:45:59.837" v="1" actId="1076"/>
          <ac:picMkLst>
            <pc:docMk/>
            <pc:sldMk cId="1316465042" sldId="904"/>
            <ac:picMk id="6" creationId="{5AE9663B-5FBC-D5E5-4108-E78F383410E9}"/>
          </ac:picMkLst>
        </pc:picChg>
      </pc:sldChg>
    </pc:docChg>
  </pc:docChgLst>
  <pc:docChgLst>
    <pc:chgData name="Lies Van Rompaey" userId="fd7f9f03-f73a-4a6c-9b4a-5bdd086b8051" providerId="ADAL" clId="{701182A7-8C69-4FA9-962B-450E53735788}"/>
    <pc:docChg chg="custSel delSld modSld">
      <pc:chgData name="Lies Van Rompaey" userId="fd7f9f03-f73a-4a6c-9b4a-5bdd086b8051" providerId="ADAL" clId="{701182A7-8C69-4FA9-962B-450E53735788}" dt="2025-10-09T09:54:33.157" v="1" actId="478"/>
      <pc:docMkLst>
        <pc:docMk/>
      </pc:docMkLst>
      <pc:sldChg chg="del">
        <pc:chgData name="Lies Van Rompaey" userId="fd7f9f03-f73a-4a6c-9b4a-5bdd086b8051" providerId="ADAL" clId="{701182A7-8C69-4FA9-962B-450E53735788}" dt="2025-10-07T13:51:04.649" v="0" actId="47"/>
        <pc:sldMkLst>
          <pc:docMk/>
          <pc:sldMk cId="3900717990" sldId="888"/>
        </pc:sldMkLst>
      </pc:sldChg>
      <pc:sldChg chg="delSp mod delAnim">
        <pc:chgData name="Lies Van Rompaey" userId="fd7f9f03-f73a-4a6c-9b4a-5bdd086b8051" providerId="ADAL" clId="{701182A7-8C69-4FA9-962B-450E53735788}" dt="2025-10-09T09:54:33.157" v="1" actId="478"/>
        <pc:sldMkLst>
          <pc:docMk/>
          <pc:sldMk cId="2656515820" sldId="908"/>
        </pc:sldMkLst>
        <pc:picChg chg="del">
          <ac:chgData name="Lies Van Rompaey" userId="fd7f9f03-f73a-4a6c-9b4a-5bdd086b8051" providerId="ADAL" clId="{701182A7-8C69-4FA9-962B-450E53735788}" dt="2025-10-09T09:54:33.157" v="1" actId="478"/>
          <ac:picMkLst>
            <pc:docMk/>
            <pc:sldMk cId="2656515820" sldId="908"/>
            <ac:picMk id="24" creationId="{2D53E21D-0DEA-281B-746A-15147889CB5D}"/>
          </ac:picMkLst>
        </pc:picChg>
      </pc:sldChg>
    </pc:docChg>
  </pc:docChgLst>
  <pc:docChgLst>
    <pc:chgData name="Hilde Lavrysen" userId="12c2c945-357d-4e85-b036-b3288de06569" providerId="ADAL" clId="{367ACF59-5095-4E6F-A523-821955F92ADA}"/>
    <pc:docChg chg="modSld">
      <pc:chgData name="Hilde Lavrysen" userId="12c2c945-357d-4e85-b036-b3288de06569" providerId="ADAL" clId="{367ACF59-5095-4E6F-A523-821955F92ADA}" dt="2025-10-09T09:44:23.732" v="1" actId="1076"/>
      <pc:docMkLst>
        <pc:docMk/>
      </pc:docMkLst>
      <pc:sldChg chg="modSp mod">
        <pc:chgData name="Hilde Lavrysen" userId="12c2c945-357d-4e85-b036-b3288de06569" providerId="ADAL" clId="{367ACF59-5095-4E6F-A523-821955F92ADA}" dt="2025-10-09T09:40:56.105" v="0" actId="1076"/>
        <pc:sldMkLst>
          <pc:docMk/>
          <pc:sldMk cId="2346073750" sldId="885"/>
        </pc:sldMkLst>
        <pc:picChg chg="mod">
          <ac:chgData name="Hilde Lavrysen" userId="12c2c945-357d-4e85-b036-b3288de06569" providerId="ADAL" clId="{367ACF59-5095-4E6F-A523-821955F92ADA}" dt="2025-10-09T09:40:56.105" v="0" actId="1076"/>
          <ac:picMkLst>
            <pc:docMk/>
            <pc:sldMk cId="2346073750" sldId="885"/>
            <ac:picMk id="6" creationId="{44067A63-4251-186B-8B95-2E4DD38274F5}"/>
          </ac:picMkLst>
        </pc:picChg>
      </pc:sldChg>
      <pc:sldChg chg="modSp mod">
        <pc:chgData name="Hilde Lavrysen" userId="12c2c945-357d-4e85-b036-b3288de06569" providerId="ADAL" clId="{367ACF59-5095-4E6F-A523-821955F92ADA}" dt="2025-10-09T09:44:23.732" v="1" actId="1076"/>
        <pc:sldMkLst>
          <pc:docMk/>
          <pc:sldMk cId="3781591300" sldId="886"/>
        </pc:sldMkLst>
        <pc:picChg chg="mod">
          <ac:chgData name="Hilde Lavrysen" userId="12c2c945-357d-4e85-b036-b3288de06569" providerId="ADAL" clId="{367ACF59-5095-4E6F-A523-821955F92ADA}" dt="2025-10-09T09:44:23.732" v="1" actId="1076"/>
          <ac:picMkLst>
            <pc:docMk/>
            <pc:sldMk cId="3781591300" sldId="886"/>
            <ac:picMk id="3" creationId="{EE1B937A-9942-DC26-6377-D125A333C17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15305-B644-466F-87DE-0E10846FBC29}" type="datetimeFigureOut">
              <a:rPr lang="nl-BE" smtClean="0"/>
              <a:t>9/10/2025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F2D96-908A-408C-B05F-0DEEFCCCA2AD}" type="slidenum">
              <a:rPr lang="nl-BE" smtClean="0"/>
              <a:t>‹#›</a:t>
            </a:fld>
            <a:endParaRPr lang="nl-BE"/>
          </a:p>
        </p:txBody>
      </p:sp>
    </p:spTree>
    <p:extLst>
      <p:ext uri="{BB962C8B-B14F-4D97-AF65-F5344CB8AC3E}">
        <p14:creationId xmlns:p14="http://schemas.microsoft.com/office/powerpoint/2010/main" val="222414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130A4-2D87-48A5-B867-C7350022CC07}"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03EED0F9-7E90-749F-5A59-1E0A3801C4E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3F472-F9C1-47B6-87C4-E0900D5D815F}"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1F438BEA-1FF7-4D8B-ED25-F717B315F65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281428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06F7E-603C-D33D-9C05-FEB53961F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88BD3-8577-1993-D618-CAFC18679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E8D5D-3CEE-0153-F4B1-6EDF9D66E1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prstClr val="black"/>
                </a:solidFill>
                <a:effectLst/>
                <a:uLnTx/>
                <a:uFillTx/>
                <a:latin typeface="Aptos" panose="02110004020202020204"/>
                <a:ea typeface="+mn-ea"/>
                <a:cs typeface="+mn-cs"/>
              </a:rPr>
              <a:t>Ik zie hier ook de TAVA tussen staan. Die is eigenlijk nog niet in werking. Dus het systeem wordt afgeschaft voor het goed en wel opgestart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prstClr val="black"/>
                </a:solidFill>
                <a:effectLst/>
                <a:uLnTx/>
                <a:uFillTx/>
                <a:latin typeface="Aptos" panose="02110004020202020204"/>
                <a:ea typeface="+mn-ea"/>
                <a:cs typeface="+mn-cs"/>
              </a:rPr>
              <a:t>Zijn er overgangsmaatregelen voorzien? (= overgang naar volgende slide)</a:t>
            </a:r>
          </a:p>
          <a:p>
            <a:endParaRPr lang="en-US"/>
          </a:p>
        </p:txBody>
      </p:sp>
      <p:sp>
        <p:nvSpPr>
          <p:cNvPr id="4" name="Slide Number Placeholder 3">
            <a:extLst>
              <a:ext uri="{FF2B5EF4-FFF2-40B4-BE49-F238E27FC236}">
                <a16:creationId xmlns:a16="http://schemas.microsoft.com/office/drawing/2014/main" id="{A3778CDA-E94F-0914-03BC-EA25E7E1CF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6293D-FA16-49F1-B752-C819218F2C72}"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A66BF743-62CA-92AD-B64F-82BB6696268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899F4-327A-4B06-9D98-3F572699AA09}"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CE4AD1F5-EA7B-3CD2-0FC4-B9639B9A60D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1691600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a:t>Heb je een voorbeeld om dat wat duidelijker te maken voor ons? (=overgang naar volgende slide)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6293D-FA16-49F1-B752-C819218F2C72}"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FD03FBB8-069C-763D-78E8-D21DEE411D9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1DEDE3-F8FE-45F9-8EB3-6B27F7A167FF}"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8BBDB302-BCC3-8923-736F-7C279F74C21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204314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Marianne, hoe gaat COV hierop kunnen en moeten reageren? Het is opnieuw duidelijk dat er vooral in cijfers gedacht wordt en dat de mensen zelf niet gezien worden. Ik heb deze hele avond nog niets gehoord over werkbaar werk en een haalbare loopbaan.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668EF7-9FCC-4CA9-9855-7A2C83D92036}"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27DC60F6-D6B4-33F0-1D5B-97031178B18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65E06-1C98-4FE9-9EEC-F1B5F2A12228}"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81820194-790A-4EB8-98E4-F1D6C4DC174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3283877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Voorlopige dia</a:t>
            </a:r>
          </a:p>
          <a:p>
            <a:endParaRPr lang="nl-BE"/>
          </a:p>
          <a:p>
            <a:r>
              <a:rPr lang="nl-BE"/>
              <a:t>Dankjewel Hilde en Sabrina! Marianne, welke boodschap kan jij hier nog aan toevoegen?</a:t>
            </a:r>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130A4-2D87-48A5-B867-C7350022CC07}"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2CA18485-68CB-D5D9-8F55-D2FAAC21604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A9CC4-0A1F-4E46-9225-01E1FEB76D8B}"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6D5BBFAE-5828-3201-2F37-B84C7D4598B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1873183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130A4-2D87-48A5-B867-C7350022CC07}"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5B8B5333-8FCA-0673-8620-C38BA58F6A7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75914-C1B6-48EE-972E-67E4B670A59E}"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B2C967FF-18CC-B774-BD0B-EBCB4317DC8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1798255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130A4-2D87-48A5-B867-C7350022CC07}"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C548E593-A54C-A976-04EE-E22E69FC953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5EC07-3779-44E7-ADA7-F81DB16444D9}"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941EE7F8-2D86-A7FA-46A5-8CF7DEDE579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3352349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52A43-C209-453E-8CAC-56FE7B887031}"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CFEAE-6116-4E8A-B407-D85B516118FB}"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ijdelijke aanduiding voor voettekst 6">
            <a:extLst>
              <a:ext uri="{FF2B5EF4-FFF2-40B4-BE49-F238E27FC236}">
                <a16:creationId xmlns:a16="http://schemas.microsoft.com/office/drawing/2014/main" id="{642029F8-CC1E-722A-72DA-036248F0C92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248519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Sabrina, hoe zit het met de plannen van de federale overheid met onze pensioenleeftijd?</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130A4-2D87-48A5-B867-C7350022CC07}"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DCB2A4D8-3850-470F-A2EC-224362D3A2A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D493C1-67BB-4913-B310-C3DE697B4350}"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94997466-B1F7-AF4A-E47F-D5B5716F683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228437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73577" y="4748164"/>
            <a:ext cx="5803423" cy="3884861"/>
          </a:xfrm>
        </p:spPr>
        <p:txBody>
          <a:bodyPr/>
          <a:lstStyle/>
          <a:p>
            <a:r>
              <a:rPr lang="nl-BE"/>
              <a:t>Wat verandert er hier voor het onderwijspersoneel, of breder genomen: de statutaire ambtenaren?</a:t>
            </a:r>
          </a:p>
          <a:p>
            <a:endParaRPr lang="nl-BE"/>
          </a:p>
          <a:p>
            <a:r>
              <a:rPr lang="nl-BE"/>
              <a:t>Als je 156 dagen moet kunnen bewijzen, wat dan met het eerste loopbaanjaar? Het nieuwe schooljaar start maar op 1 september. Voor net-afgestudeerden is het dan onmogelijk om nog aan die 156 dagen te komen. Valt dat jaar dan weg bij de berekening van je pensioenleeftijd?</a:t>
            </a:r>
          </a:p>
          <a:p>
            <a:endParaRPr lang="nl-BE"/>
          </a:p>
          <a:p>
            <a:r>
              <a:rPr lang="nl-BE"/>
              <a:t>Welke dagen tellen mee als gewerkte dagen? Zijn dat ook ziektedagen, dagen in een bepaald verlofstelsel, ouderschapsverlof, …</a:t>
            </a:r>
          </a:p>
          <a:p>
            <a:endParaRPr lang="nl-BE"/>
          </a:p>
          <a:p>
            <a:r>
              <a:rPr lang="nl-BE"/>
              <a:t>In onderwijs kon het personeel genieten van een verhogingscoëfficiënt die ervoor zorgt dat 1 loopbaanjaar eigenlijk voor iets meer telt. Blijft dat systeem bestaan, want in de eerst supernota van De Wever ging die helemaal verdwijnen voor het onderwijspersoneel? </a:t>
            </a:r>
          </a:p>
          <a:p>
            <a:endParaRPr lang="nl-BE"/>
          </a:p>
          <a:p>
            <a:r>
              <a:rPr lang="nl-BE"/>
              <a:t>En wat met de jaren in TBS VP dan? </a:t>
            </a:r>
          </a:p>
          <a:p>
            <a:r>
              <a:rPr lang="nl-BE"/>
              <a:t>Geldt die verlaging van de verhogingscoëfficiënt enkel vanaf 1 januari 2026 of met terugwerkende kracht?</a:t>
            </a:r>
          </a:p>
          <a:p>
            <a:endParaRPr lang="nl-BE"/>
          </a:p>
          <a:p>
            <a:r>
              <a:rPr lang="nl-BE"/>
              <a:t>Hebben jullie hier tegenvoorstellen op tafel gelegd?</a:t>
            </a:r>
          </a:p>
          <a:p>
            <a:endParaRPr lang="nl-BE"/>
          </a:p>
          <a:p>
            <a:r>
              <a:rPr lang="nl-BE"/>
              <a:t>Dus grootste veranderingen: enkel loopbaanjaren met 156 </a:t>
            </a:r>
            <a:r>
              <a:rPr lang="nl-BE" b="1"/>
              <a:t>gewerkte of gelijkgestelde dagen komen </a:t>
            </a:r>
            <a:r>
              <a:rPr lang="nl-BE"/>
              <a:t>in aanmerking voor de </a:t>
            </a:r>
            <a:r>
              <a:rPr lang="nl-BE" b="1"/>
              <a:t>vaststelling van de pensioendatum</a:t>
            </a:r>
            <a:r>
              <a:rPr lang="nl-BE"/>
              <a:t> én de verhogingscoëfficiënt verlaagt. Laat ons eens naar een aantal voorbeelden kijken dan.</a:t>
            </a:r>
          </a:p>
          <a:p>
            <a:endParaRPr lang="nl-BE"/>
          </a:p>
          <a:p>
            <a:endParaRPr lang="nl-BE"/>
          </a:p>
          <a:p>
            <a:r>
              <a:rPr lang="nl-BE"/>
              <a:t>(Enveloppe: dus een verdeel en heers tactiek eigenlijk? Geldt hier ook: als de sociale partners er niet uitkomen dan beslist de overheid? </a:t>
            </a:r>
            <a:r>
              <a:rPr lang="nl-BE" b="1"/>
              <a:t>=&gt; inderdaad</a:t>
            </a:r>
            <a:r>
              <a:rPr lang="nl-BE"/>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6293D-FA16-49F1-B752-C819218F2C72}"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313DEB9B-1DBB-E885-DC84-F79DD4274FB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9C5D3-FC24-4E32-8216-CFB99ECB6A93}"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5D5A7F2A-4ECF-5598-3AC9-136B71C8FCB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1133296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Voorlopige dia</a:t>
            </a:r>
          </a:p>
          <a:p>
            <a:endParaRPr lang="nl-BE"/>
          </a:p>
          <a:p>
            <a:r>
              <a:rPr lang="nl-BE" b="1"/>
              <a:t>Marianne</a:t>
            </a:r>
            <a:r>
              <a:rPr lang="nl-BE"/>
              <a:t>, voor veel personeelsleden is dit toch een zware dobber.  En ik kan me voorstellen dat bepaalde groepen ook zwaarder getroffen worden dan anderen?</a:t>
            </a:r>
          </a:p>
          <a:p>
            <a:r>
              <a:rPr lang="nl-BE"/>
              <a:t>Natuurlijk, iedereen zal langer moeten werken, waarom vonden wij dit dan zo onrechtvaardig?</a:t>
            </a:r>
          </a:p>
          <a:p>
            <a:r>
              <a:rPr lang="nl-BE"/>
              <a:t>Wat hopen we nog te bereiken aan de onderhandelingstafel? Hoe speelt die enveloppe voor de overgangsmaatregelen hier een rol?</a:t>
            </a:r>
          </a:p>
          <a:p>
            <a:endParaRPr lang="nl-BE"/>
          </a:p>
          <a:p>
            <a:r>
              <a:rPr lang="nl-BE"/>
              <a:t>Dankjewel, laat ons nu overgaan naar de veranderingen op vlak van het pensioenbedrag,</a:t>
            </a:r>
          </a:p>
          <a:p>
            <a:endParaRPr lang="nl-BE"/>
          </a:p>
          <a:p>
            <a:r>
              <a:rPr lang="nl-BE"/>
              <a:t>NIETS ZEGGEN OVER 156 DAGEN – GEEN CIJFERS – INZET ONDERHANDELINGSDAGEN</a:t>
            </a:r>
          </a:p>
          <a:p>
            <a:endParaRPr lang="nl-BE"/>
          </a:p>
          <a:p>
            <a:endParaRPr lang="nl-BE"/>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130A4-2D87-48A5-B867-C7350022CC07}"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72B929F2-98BA-56D3-C264-D45FEAFA61E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D527A8-D082-4B65-B348-C14797BE5CD7}"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C461E005-13B0-9AFE-36FF-1A4F724C863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983680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130A4-2D87-48A5-B867-C7350022CC07}"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F612D9F7-C4EF-DD59-B31F-0C3334BC09E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7C25C-ADA4-455B-B838-5E1F50150759}"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6587293F-3BFD-369E-0628-C07DA0174CA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4101717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F781F-9B3E-80F6-7B48-866991A743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042118-379B-AB17-1062-F22396C000A8}"/>
              </a:ext>
            </a:extLst>
          </p:cNvPr>
          <p:cNvSpPr>
            <a:spLocks noGrp="1" noRot="1" noChangeAspect="1"/>
          </p:cNvSpPr>
          <p:nvPr>
            <p:ph type="sldImg"/>
          </p:nvPr>
        </p:nvSpPr>
        <p:spPr>
          <a:xfrm>
            <a:off x="223838" y="1323975"/>
            <a:ext cx="6356350" cy="3575050"/>
          </a:xfrm>
        </p:spPr>
      </p:sp>
      <p:sp>
        <p:nvSpPr>
          <p:cNvPr id="3" name="Tijdelijke aanduiding voor notities 2">
            <a:extLst>
              <a:ext uri="{FF2B5EF4-FFF2-40B4-BE49-F238E27FC236}">
                <a16:creationId xmlns:a16="http://schemas.microsoft.com/office/drawing/2014/main" id="{38BF1F0E-B3BB-1525-D2B1-C0D0C7FD5980}"/>
              </a:ext>
            </a:extLst>
          </p:cNvPr>
          <p:cNvSpPr>
            <a:spLocks noGrp="1"/>
          </p:cNvSpPr>
          <p:nvPr>
            <p:ph type="body" idx="1"/>
          </p:nvPr>
        </p:nvSpPr>
        <p:spPr/>
        <p:txBody>
          <a:bodyPr/>
          <a:lstStyle/>
          <a:p>
            <a:endParaRPr lang="nl-BE"/>
          </a:p>
          <a:p>
            <a:endParaRPr lang="nl-BE"/>
          </a:p>
          <a:p>
            <a:endParaRPr lang="nl-BE"/>
          </a:p>
          <a:p>
            <a:endParaRPr lang="nl-BE"/>
          </a:p>
          <a:p>
            <a:r>
              <a:rPr lang="nl-BE"/>
              <a:t>Wat in mijn hoofd zit, en ik merk dat ook in mijn omgeving: het zijn vandaag de laatste tien jaar die cruciaal zijn voor dat pensioenbedrag. Dus als ik die laatste tien jaar meer werk of meer verdien, dan heb ik ook een hoger pensioen. Ja toch?</a:t>
            </a:r>
          </a:p>
          <a:p>
            <a:r>
              <a:rPr lang="nl-BE"/>
              <a:t>Oké, dus toch iets ingewikkelder. Dit is ons recept vandaag. Wat wil de overheid veranderen?</a:t>
            </a:r>
          </a:p>
        </p:txBody>
      </p:sp>
      <p:sp>
        <p:nvSpPr>
          <p:cNvPr id="4" name="Tijdelijke aanduiding voor dianummer 3">
            <a:extLst>
              <a:ext uri="{FF2B5EF4-FFF2-40B4-BE49-F238E27FC236}">
                <a16:creationId xmlns:a16="http://schemas.microsoft.com/office/drawing/2014/main" id="{5B2BEC7F-5A85-3C90-88C8-88E5146D59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77C18-F7A0-4FE1-B368-300BA834E163}"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ijdelijke aanduiding voor datum 6">
            <a:extLst>
              <a:ext uri="{FF2B5EF4-FFF2-40B4-BE49-F238E27FC236}">
                <a16:creationId xmlns:a16="http://schemas.microsoft.com/office/drawing/2014/main" id="{B889991C-CE10-332A-7622-B0606F9A27D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0D1B2-D288-4268-8B14-4C8F68D163BE}"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ijdelijke aanduiding voor voettekst 7">
            <a:extLst>
              <a:ext uri="{FF2B5EF4-FFF2-40B4-BE49-F238E27FC236}">
                <a16:creationId xmlns:a16="http://schemas.microsoft.com/office/drawing/2014/main" id="{41444383-44A2-9DAC-637E-B492A9D92EC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49558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F781F-9B3E-80F6-7B48-866991A743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042118-379B-AB17-1062-F22396C000A8}"/>
              </a:ext>
            </a:extLst>
          </p:cNvPr>
          <p:cNvSpPr>
            <a:spLocks noGrp="1" noRot="1" noChangeAspect="1"/>
          </p:cNvSpPr>
          <p:nvPr>
            <p:ph type="sldImg"/>
          </p:nvPr>
        </p:nvSpPr>
        <p:spPr>
          <a:xfrm>
            <a:off x="223838" y="1323975"/>
            <a:ext cx="6356350" cy="3575050"/>
          </a:xfrm>
        </p:spPr>
      </p:sp>
      <p:sp>
        <p:nvSpPr>
          <p:cNvPr id="3" name="Tijdelijke aanduiding voor notities 2">
            <a:extLst>
              <a:ext uri="{FF2B5EF4-FFF2-40B4-BE49-F238E27FC236}">
                <a16:creationId xmlns:a16="http://schemas.microsoft.com/office/drawing/2014/main" id="{38BF1F0E-B3BB-1525-D2B1-C0D0C7FD5980}"/>
              </a:ext>
            </a:extLst>
          </p:cNvPr>
          <p:cNvSpPr>
            <a:spLocks noGrp="1"/>
          </p:cNvSpPr>
          <p:nvPr>
            <p:ph type="body" idx="1"/>
          </p:nvPr>
        </p:nvSpPr>
        <p:spPr>
          <a:xfrm>
            <a:off x="673577" y="5384800"/>
            <a:ext cx="5388610" cy="3248224"/>
          </a:xfrm>
        </p:spPr>
        <p:txBody>
          <a:bodyPr/>
          <a:lstStyle/>
          <a:p>
            <a:r>
              <a:rPr lang="nl-BE"/>
              <a:t>Je kan niet anders dan besluiten dat we langer zullen werken voor een lager pensioenbedrag.</a:t>
            </a:r>
          </a:p>
        </p:txBody>
      </p:sp>
      <p:sp>
        <p:nvSpPr>
          <p:cNvPr id="4" name="Tijdelijke aanduiding voor dianummer 3">
            <a:extLst>
              <a:ext uri="{FF2B5EF4-FFF2-40B4-BE49-F238E27FC236}">
                <a16:creationId xmlns:a16="http://schemas.microsoft.com/office/drawing/2014/main" id="{5B2BEC7F-5A85-3C90-88C8-88E5146D59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77C18-F7A0-4FE1-B368-300BA834E163}"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ijdelijke aanduiding voor datum 6">
            <a:extLst>
              <a:ext uri="{FF2B5EF4-FFF2-40B4-BE49-F238E27FC236}">
                <a16:creationId xmlns:a16="http://schemas.microsoft.com/office/drawing/2014/main" id="{5140DA2B-B092-4A44-5CDA-0A4EE46EFE0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F29A2A-A502-4CC5-BE08-5B27B904F0F6}"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ijdelijke aanduiding voor voettekst 7">
            <a:extLst>
              <a:ext uri="{FF2B5EF4-FFF2-40B4-BE49-F238E27FC236}">
                <a16:creationId xmlns:a16="http://schemas.microsoft.com/office/drawing/2014/main" id="{F563A251-2A8D-08ED-CBB1-663A111B853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1575514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Voorlopige slide – politieke boodschap</a:t>
            </a:r>
          </a:p>
          <a:p>
            <a:endParaRPr lang="nl-BE"/>
          </a:p>
          <a:p>
            <a:endParaRPr lang="nl-BE"/>
          </a:p>
          <a:p>
            <a:r>
              <a:rPr lang="nl-BE"/>
              <a:t>Maar goed, dit is nog niet alles, Hilde, ik vrees al voor de boodschap die jij zal brengen.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130A4-2D87-48A5-B867-C7350022CC07}"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3326779C-B9B8-2EEF-48D8-4957D8E472B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4526F-6E1E-4D78-AC01-6EFF72139BC5}"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62DAC6DF-4AD7-B880-29BC-30CD8A73CF4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624947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Het gewone pensioen staat dus voor grote veranderingen. De plannen met het ziektepensioen, dat nu officieel het pensioen wegens medische ongeschiktheid wordt genoemd, wordt gewoon afgeschaft! Van waar die naamsverandering en wat betekent die afschaffing voor ons precies, Hilde?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668EF7-9FCC-4CA9-9855-7A2C83D92036}"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jdelijke aanduiding voor datum 4">
            <a:extLst>
              <a:ext uri="{FF2B5EF4-FFF2-40B4-BE49-F238E27FC236}">
                <a16:creationId xmlns:a16="http://schemas.microsoft.com/office/drawing/2014/main" id="{30BA323E-E13D-E473-8E2A-A26E07CECFFA}"/>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E9B6C-DD6C-4EC2-88F7-9C85EF70F42F}" type="datetime1">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9/10/2025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ijdelijke aanduiding voor voettekst 5">
            <a:extLst>
              <a:ext uri="{FF2B5EF4-FFF2-40B4-BE49-F238E27FC236}">
                <a16:creationId xmlns:a16="http://schemas.microsoft.com/office/drawing/2014/main" id="{D1EB68D6-A2C2-5E50-59FE-96EC86B5A91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Aptos" panose="02110004020202020204"/>
                <a:ea typeface="+mn-ea"/>
                <a:cs typeface="+mn-cs"/>
              </a:rPr>
              <a:t>Wat met onze pensioenen? Stand van zaken september 2025!</a:t>
            </a:r>
          </a:p>
        </p:txBody>
      </p:sp>
    </p:spTree>
    <p:extLst>
      <p:ext uri="{BB962C8B-B14F-4D97-AF65-F5344CB8AC3E}">
        <p14:creationId xmlns:p14="http://schemas.microsoft.com/office/powerpoint/2010/main" val="3760915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F3069-75B8-CDC6-DD77-0B75163F8A29}"/>
              </a:ext>
            </a:extLst>
          </p:cNvPr>
          <p:cNvSpPr>
            <a:spLocks noGrp="1"/>
          </p:cNvSpPr>
          <p:nvPr>
            <p:ph type="ctrTitle"/>
          </p:nvPr>
        </p:nvSpPr>
        <p:spPr>
          <a:xfrm>
            <a:off x="1524003" y="1122364"/>
            <a:ext cx="9144000" cy="2387600"/>
          </a:xfrm>
        </p:spPr>
        <p:txBody>
          <a:bodyPr anchor="b"/>
          <a:lstStyle>
            <a:lvl1pPr algn="ctr">
              <a:defRPr sz="5743">
                <a:solidFill>
                  <a:schemeClr val="accent3">
                    <a:lumMod val="75000"/>
                  </a:schemeClr>
                </a:solidFill>
                <a:latin typeface="Franklin Gothic Book" panose="020B0503020102020204" pitchFamily="34" charset="0"/>
              </a:defRPr>
            </a:lvl1pPr>
          </a:lstStyle>
          <a:p>
            <a:r>
              <a:rPr lang="nl-NL"/>
              <a:t>Klik om stijl te bewerken</a:t>
            </a:r>
            <a:endParaRPr lang="nl-BE"/>
          </a:p>
        </p:txBody>
      </p:sp>
      <p:sp>
        <p:nvSpPr>
          <p:cNvPr id="3" name="Ondertitel 2">
            <a:extLst>
              <a:ext uri="{FF2B5EF4-FFF2-40B4-BE49-F238E27FC236}">
                <a16:creationId xmlns:a16="http://schemas.microsoft.com/office/drawing/2014/main" id="{503C9BF9-A4AE-A2E1-3709-951D5915D178}"/>
              </a:ext>
            </a:extLst>
          </p:cNvPr>
          <p:cNvSpPr>
            <a:spLocks noGrp="1"/>
          </p:cNvSpPr>
          <p:nvPr>
            <p:ph type="subTitle" idx="1"/>
          </p:nvPr>
        </p:nvSpPr>
        <p:spPr>
          <a:xfrm>
            <a:off x="1524003" y="3602042"/>
            <a:ext cx="9144000" cy="1655761"/>
          </a:xfrm>
        </p:spPr>
        <p:txBody>
          <a:bodyPr/>
          <a:lstStyle>
            <a:lvl1pPr marL="0" indent="0" algn="ctr">
              <a:buNone/>
              <a:defRPr sz="2297">
                <a:solidFill>
                  <a:schemeClr val="accent3"/>
                </a:solidFill>
                <a:latin typeface="Franklin Gothic Book" panose="020B0503020102020204" pitchFamily="34" charset="0"/>
              </a:defRPr>
            </a:lvl1pPr>
            <a:lvl2pPr marL="437542" indent="0" algn="ctr">
              <a:buNone/>
              <a:defRPr sz="1915"/>
            </a:lvl2pPr>
            <a:lvl3pPr marL="875083" indent="0" algn="ctr">
              <a:buNone/>
              <a:defRPr sz="1723"/>
            </a:lvl3pPr>
            <a:lvl4pPr marL="1312626" indent="0" algn="ctr">
              <a:buNone/>
              <a:defRPr sz="1532"/>
            </a:lvl4pPr>
            <a:lvl5pPr marL="1750167" indent="0" algn="ctr">
              <a:buNone/>
              <a:defRPr sz="1532"/>
            </a:lvl5pPr>
            <a:lvl6pPr marL="2187709" indent="0" algn="ctr">
              <a:buNone/>
              <a:defRPr sz="1532"/>
            </a:lvl6pPr>
            <a:lvl7pPr marL="2625250" indent="0" algn="ctr">
              <a:buNone/>
              <a:defRPr sz="1532"/>
            </a:lvl7pPr>
            <a:lvl8pPr marL="3062793" indent="0" algn="ctr">
              <a:buNone/>
              <a:defRPr sz="1532"/>
            </a:lvl8pPr>
            <a:lvl9pPr marL="3500335" indent="0" algn="ctr">
              <a:buNone/>
              <a:defRPr sz="1532"/>
            </a:lvl9pPr>
          </a:lstStyle>
          <a:p>
            <a:r>
              <a:rPr lang="nl-NL"/>
              <a:t>Klikken om de ondertitelstijl van het model te bewerken</a:t>
            </a:r>
            <a:endParaRPr lang="nl-BE"/>
          </a:p>
        </p:txBody>
      </p:sp>
      <p:sp>
        <p:nvSpPr>
          <p:cNvPr id="6" name="Tijdelijke aanduiding voor dianummer 5">
            <a:extLst>
              <a:ext uri="{FF2B5EF4-FFF2-40B4-BE49-F238E27FC236}">
                <a16:creationId xmlns:a16="http://schemas.microsoft.com/office/drawing/2014/main" id="{500284F5-538D-8982-7BF3-2D7C7C1901B3}"/>
              </a:ext>
            </a:extLst>
          </p:cNvPr>
          <p:cNvSpPr>
            <a:spLocks noGrp="1"/>
          </p:cNvSpPr>
          <p:nvPr>
            <p:ph type="sldNum" sz="quarter" idx="12"/>
          </p:nvPr>
        </p:nvSpPr>
        <p:spPr/>
        <p:txBody>
          <a:bodyPr/>
          <a:lstStyle/>
          <a:p>
            <a:fld id="{215BEA40-A4B7-4764-8BBE-A81F9CEBD413}" type="slidenum">
              <a:rPr lang="nl-BE" smtClean="0"/>
              <a:t>‹#›</a:t>
            </a:fld>
            <a:endParaRPr lang="nl-BE"/>
          </a:p>
        </p:txBody>
      </p:sp>
      <p:sp>
        <p:nvSpPr>
          <p:cNvPr id="7" name="Tijdelijke aanduiding voor voettekst 4">
            <a:extLst>
              <a:ext uri="{FF2B5EF4-FFF2-40B4-BE49-F238E27FC236}">
                <a16:creationId xmlns:a16="http://schemas.microsoft.com/office/drawing/2014/main" id="{0C9F45EF-06E0-F07B-DBFD-BDBED6AE4DBB}"/>
              </a:ext>
            </a:extLst>
          </p:cNvPr>
          <p:cNvSpPr>
            <a:spLocks noGrp="1"/>
          </p:cNvSpPr>
          <p:nvPr>
            <p:ph type="ftr" sz="quarter" idx="3"/>
          </p:nvPr>
        </p:nvSpPr>
        <p:spPr>
          <a:xfrm>
            <a:off x="141305" y="6310318"/>
            <a:ext cx="4802170" cy="365125"/>
          </a:xfrm>
          <a:prstGeom prst="rect">
            <a:avLst/>
          </a:prstGeom>
        </p:spPr>
        <p:txBody>
          <a:bodyPr anchor="ctr"/>
          <a:lstStyle>
            <a:lvl1pPr>
              <a:defRPr sz="1100"/>
            </a:lvl1pPr>
          </a:lstStyle>
          <a:p>
            <a:pPr algn="l"/>
            <a:r>
              <a:rPr lang="nl-BE"/>
              <a:t>Wat met onze pensioenen? Stand van zaken september 2025!</a:t>
            </a:r>
          </a:p>
        </p:txBody>
      </p:sp>
    </p:spTree>
    <p:extLst>
      <p:ext uri="{BB962C8B-B14F-4D97-AF65-F5344CB8AC3E}">
        <p14:creationId xmlns:p14="http://schemas.microsoft.com/office/powerpoint/2010/main" val="254382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EFD0D2-EBB7-8857-3CBE-E54D28ECA8DA}"/>
              </a:ext>
            </a:extLst>
          </p:cNvPr>
          <p:cNvSpPr>
            <a:spLocks noGrp="1"/>
          </p:cNvSpPr>
          <p:nvPr>
            <p:ph type="title"/>
          </p:nvPr>
        </p:nvSpPr>
        <p:spPr/>
        <p:txBody>
          <a:bodyPr/>
          <a:lstStyle/>
          <a:p>
            <a:r>
              <a:rPr lang="nl-NL"/>
              <a:t>Klik om stijl te bewerken</a:t>
            </a:r>
            <a:endParaRPr lang="nl-BE"/>
          </a:p>
        </p:txBody>
      </p:sp>
      <p:sp>
        <p:nvSpPr>
          <p:cNvPr id="5" name="Tijdelijke aanduiding voor voettekst 4">
            <a:extLst>
              <a:ext uri="{FF2B5EF4-FFF2-40B4-BE49-F238E27FC236}">
                <a16:creationId xmlns:a16="http://schemas.microsoft.com/office/drawing/2014/main" id="{39DDD48B-CBD7-C4E8-40B6-96A3FD813783}"/>
              </a:ext>
            </a:extLst>
          </p:cNvPr>
          <p:cNvSpPr>
            <a:spLocks noGrp="1"/>
          </p:cNvSpPr>
          <p:nvPr>
            <p:ph type="ftr" sz="quarter" idx="3"/>
          </p:nvPr>
        </p:nvSpPr>
        <p:spPr>
          <a:xfrm>
            <a:off x="998555" y="6443662"/>
            <a:ext cx="4802170" cy="365125"/>
          </a:xfrm>
          <a:prstGeom prst="rect">
            <a:avLst/>
          </a:prstGeom>
        </p:spPr>
        <p:txBody>
          <a:bodyPr anchor="ctr"/>
          <a:lstStyle>
            <a:lvl1pPr>
              <a:defRPr sz="1100"/>
            </a:lvl1pPr>
          </a:lstStyle>
          <a:p>
            <a:r>
              <a:rPr lang="nl-BE"/>
              <a:t>Wat met onze pensioenen? Stand van zaken september 2025!</a:t>
            </a:r>
          </a:p>
        </p:txBody>
      </p:sp>
    </p:spTree>
    <p:extLst>
      <p:ext uri="{BB962C8B-B14F-4D97-AF65-F5344CB8AC3E}">
        <p14:creationId xmlns:p14="http://schemas.microsoft.com/office/powerpoint/2010/main" val="4102324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699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98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dia_metveeg_onderrechts">
    <p:spTree>
      <p:nvGrpSpPr>
        <p:cNvPr id="1" name=""/>
        <p:cNvGrpSpPr/>
        <p:nvPr/>
      </p:nvGrpSpPr>
      <p:grpSpPr>
        <a:xfrm>
          <a:off x="0" y="0"/>
          <a:ext cx="0" cy="0"/>
          <a:chOff x="0" y="0"/>
          <a:chExt cx="0" cy="0"/>
        </a:xfrm>
      </p:grpSpPr>
      <p:pic>
        <p:nvPicPr>
          <p:cNvPr id="7" name="Afbeelding 6" descr="Afbeelding met tekening, kunst&#10;&#10;Automatisch gegenereerde beschrijving">
            <a:extLst>
              <a:ext uri="{FF2B5EF4-FFF2-40B4-BE49-F238E27FC236}">
                <a16:creationId xmlns:a16="http://schemas.microsoft.com/office/drawing/2014/main" id="{0E7F38E7-B888-B3D7-2842-D31578B80B8F}"/>
              </a:ext>
            </a:extLst>
          </p:cNvPr>
          <p:cNvPicPr>
            <a:picLocks noChangeAspect="1"/>
          </p:cNvPicPr>
          <p:nvPr userDrawn="1"/>
        </p:nvPicPr>
        <p:blipFill>
          <a:blip r:embed="rId2">
            <a:alphaModFix amt="90000"/>
            <a:extLst>
              <a:ext uri="{28A0092B-C50C-407E-A947-70E740481C1C}">
                <a14:useLocalDpi xmlns:a14="http://schemas.microsoft.com/office/drawing/2010/main" val="0"/>
              </a:ext>
            </a:extLst>
          </a:blip>
          <a:stretch>
            <a:fillRect/>
          </a:stretch>
        </p:blipFill>
        <p:spPr>
          <a:xfrm>
            <a:off x="8898640" y="5906220"/>
            <a:ext cx="2743200" cy="1212118"/>
          </a:xfrm>
          <a:prstGeom prst="rect">
            <a:avLst/>
          </a:prstGeom>
        </p:spPr>
      </p:pic>
      <p:sp>
        <p:nvSpPr>
          <p:cNvPr id="2" name="Titel 1">
            <a:extLst>
              <a:ext uri="{FF2B5EF4-FFF2-40B4-BE49-F238E27FC236}">
                <a16:creationId xmlns:a16="http://schemas.microsoft.com/office/drawing/2014/main" id="{6F21D1B4-69F5-A7FE-CC1E-86489C8D954B}"/>
              </a:ext>
            </a:extLst>
          </p:cNvPr>
          <p:cNvSpPr>
            <a:spLocks noGrp="1"/>
          </p:cNvSpPr>
          <p:nvPr>
            <p:ph type="ctrTitle"/>
          </p:nvPr>
        </p:nvSpPr>
        <p:spPr>
          <a:xfrm>
            <a:off x="1524000" y="2688153"/>
            <a:ext cx="9144000" cy="821809"/>
          </a:xfrm>
        </p:spPr>
        <p:txBody>
          <a:bodyPr anchor="b">
            <a:normAutofit/>
          </a:bodyPr>
          <a:lstStyle>
            <a:lvl1pPr algn="ctr">
              <a:defRPr sz="4000"/>
            </a:lvl1pPr>
          </a:lstStyle>
          <a:p>
            <a:r>
              <a:rPr lang="nl-NL"/>
              <a:t>Klik om stijl te bewerken</a:t>
            </a:r>
            <a:endParaRPr lang="nl-BE"/>
          </a:p>
        </p:txBody>
      </p:sp>
      <p:sp>
        <p:nvSpPr>
          <p:cNvPr id="3" name="Ondertitel 2">
            <a:extLst>
              <a:ext uri="{FF2B5EF4-FFF2-40B4-BE49-F238E27FC236}">
                <a16:creationId xmlns:a16="http://schemas.microsoft.com/office/drawing/2014/main" id="{5EAD32CC-7379-85F2-A49E-C5115CCA0963}"/>
              </a:ext>
            </a:extLst>
          </p:cNvPr>
          <p:cNvSpPr>
            <a:spLocks noGrp="1"/>
          </p:cNvSpPr>
          <p:nvPr>
            <p:ph type="subTitle" idx="1"/>
          </p:nvPr>
        </p:nvSpPr>
        <p:spPr>
          <a:xfrm>
            <a:off x="1524000" y="3682682"/>
            <a:ext cx="9144000" cy="55594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EE12A3B9-5CB7-99FB-E5DF-A567E613263B}"/>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027CA692-9AB4-3A56-6421-2FE3A2E688B7}"/>
              </a:ext>
            </a:extLst>
          </p:cNvPr>
          <p:cNvSpPr>
            <a:spLocks noGrp="1"/>
          </p:cNvSpPr>
          <p:nvPr>
            <p:ph type="ftr" sz="quarter" idx="11"/>
          </p:nvPr>
        </p:nvSpPr>
        <p:spPr/>
        <p:txBody>
          <a:bodyPr/>
          <a:lstStyle/>
          <a:p>
            <a:r>
              <a:rPr lang="nl-BE"/>
              <a:t>Wat met onze pensioenen? Stand van zaken september 2025!</a:t>
            </a:r>
          </a:p>
        </p:txBody>
      </p:sp>
      <p:sp>
        <p:nvSpPr>
          <p:cNvPr id="6" name="Tijdelijke aanduiding voor dianummer 5">
            <a:extLst>
              <a:ext uri="{FF2B5EF4-FFF2-40B4-BE49-F238E27FC236}">
                <a16:creationId xmlns:a16="http://schemas.microsoft.com/office/drawing/2014/main" id="{403D7181-8EAA-92DB-747B-5E4CC4439347}"/>
              </a:ext>
            </a:extLst>
          </p:cNvPr>
          <p:cNvSpPr>
            <a:spLocks noGrp="1"/>
          </p:cNvSpPr>
          <p:nvPr>
            <p:ph type="sldNum" sz="quarter" idx="12"/>
          </p:nvPr>
        </p:nvSpPr>
        <p:spPr/>
        <p:txBody>
          <a:bodyPr/>
          <a:lstStyle/>
          <a:p>
            <a:fld id="{AA157C44-1107-4672-92E7-8BCC4BCACB71}" type="slidenum">
              <a:rPr lang="nl-BE" smtClean="0"/>
              <a:t>‹#›</a:t>
            </a:fld>
            <a:endParaRPr lang="nl-BE"/>
          </a:p>
        </p:txBody>
      </p:sp>
      <p:sp>
        <p:nvSpPr>
          <p:cNvPr id="9" name="Tekstvak 8">
            <a:extLst>
              <a:ext uri="{FF2B5EF4-FFF2-40B4-BE49-F238E27FC236}">
                <a16:creationId xmlns:a16="http://schemas.microsoft.com/office/drawing/2014/main" id="{A42AB49B-46B2-2177-28CE-8BB881DB1358}"/>
              </a:ext>
            </a:extLst>
          </p:cNvPr>
          <p:cNvSpPr txBox="1"/>
          <p:nvPr userDrawn="1"/>
        </p:nvSpPr>
        <p:spPr>
          <a:xfrm>
            <a:off x="9214450" y="6400412"/>
            <a:ext cx="2596550" cy="276999"/>
          </a:xfrm>
          <a:prstGeom prst="rect">
            <a:avLst/>
          </a:prstGeom>
          <a:noFill/>
        </p:spPr>
        <p:txBody>
          <a:bodyPr wrap="square" rtlCol="0">
            <a:spAutoFit/>
          </a:bodyPr>
          <a:lstStyle/>
          <a:p>
            <a:r>
              <a:rPr lang="nl-BE" sz="1200" b="1">
                <a:solidFill>
                  <a:schemeClr val="bg1"/>
                </a:solidFill>
                <a:latin typeface="+mn-lt"/>
                <a:ea typeface="Fira Sans SemiBold" panose="020B0603050000020004" pitchFamily="34" charset="0"/>
              </a:rPr>
              <a:t> #trots #bezorgd #geëngageerd</a:t>
            </a:r>
          </a:p>
        </p:txBody>
      </p:sp>
    </p:spTree>
    <p:extLst>
      <p:ext uri="{BB962C8B-B14F-4D97-AF65-F5344CB8AC3E}">
        <p14:creationId xmlns:p14="http://schemas.microsoft.com/office/powerpoint/2010/main" val="3289717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17AC6-BAE6-321D-C2CA-CB8AC5869A9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E9EEBA8-16AB-201C-05E2-799A62EF6B6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66501C8-550C-7A56-CA43-25FE4AECADC5}"/>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E3743596-302B-34F4-6C1F-89B0B914613F}"/>
              </a:ext>
            </a:extLst>
          </p:cNvPr>
          <p:cNvSpPr>
            <a:spLocks noGrp="1"/>
          </p:cNvSpPr>
          <p:nvPr>
            <p:ph type="ftr" sz="quarter" idx="11"/>
          </p:nvPr>
        </p:nvSpPr>
        <p:spPr/>
        <p:txBody>
          <a:bodyPr/>
          <a:lstStyle/>
          <a:p>
            <a:r>
              <a:rPr lang="nl-BE"/>
              <a:t>Wat met onze pensioenen? Stand van zaken september 2025!</a:t>
            </a:r>
          </a:p>
        </p:txBody>
      </p:sp>
      <p:sp>
        <p:nvSpPr>
          <p:cNvPr id="6" name="Tijdelijke aanduiding voor dianummer 5">
            <a:extLst>
              <a:ext uri="{FF2B5EF4-FFF2-40B4-BE49-F238E27FC236}">
                <a16:creationId xmlns:a16="http://schemas.microsoft.com/office/drawing/2014/main" id="{F8C6BE2C-1941-50FF-5EA3-5B9A19F4ED2B}"/>
              </a:ext>
            </a:extLst>
          </p:cNvPr>
          <p:cNvSpPr>
            <a:spLocks noGrp="1"/>
          </p:cNvSpPr>
          <p:nvPr>
            <p:ph type="sldNum" sz="quarter" idx="12"/>
          </p:nvPr>
        </p:nvSpPr>
        <p:spPr/>
        <p:txBody>
          <a:bodyPr/>
          <a:lstStyle/>
          <a:p>
            <a:fld id="{8D206674-9C8D-41F2-9196-D5CEF1BC41BE}" type="slidenum">
              <a:rPr lang="nl-BE" smtClean="0"/>
              <a:t>‹#›</a:t>
            </a:fld>
            <a:endParaRPr lang="nl-BE"/>
          </a:p>
        </p:txBody>
      </p:sp>
    </p:spTree>
    <p:extLst>
      <p:ext uri="{BB962C8B-B14F-4D97-AF65-F5344CB8AC3E}">
        <p14:creationId xmlns:p14="http://schemas.microsoft.com/office/powerpoint/2010/main" val="1835248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6EF5E-6EE9-5C7A-3E90-446CD5D9797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2AC186B9-698A-FE56-75C2-EB2D57871E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E82E6640-E91C-223D-3301-7FD32930DF4F}"/>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99EA99FB-3CE5-8415-CF1D-9A03476BF201}"/>
              </a:ext>
            </a:extLst>
          </p:cNvPr>
          <p:cNvSpPr>
            <a:spLocks noGrp="1"/>
          </p:cNvSpPr>
          <p:nvPr>
            <p:ph type="ftr" sz="quarter" idx="11"/>
          </p:nvPr>
        </p:nvSpPr>
        <p:spPr/>
        <p:txBody>
          <a:bodyPr/>
          <a:lstStyle/>
          <a:p>
            <a:r>
              <a:rPr lang="nl-BE"/>
              <a:t>Wat met onze pensioenen? Stand van zaken september 2025!</a:t>
            </a:r>
          </a:p>
        </p:txBody>
      </p:sp>
      <p:sp>
        <p:nvSpPr>
          <p:cNvPr id="6" name="Tijdelijke aanduiding voor dianummer 5">
            <a:extLst>
              <a:ext uri="{FF2B5EF4-FFF2-40B4-BE49-F238E27FC236}">
                <a16:creationId xmlns:a16="http://schemas.microsoft.com/office/drawing/2014/main" id="{8FA30196-9A20-7ED0-B2FE-1D50F7555D14}"/>
              </a:ext>
            </a:extLst>
          </p:cNvPr>
          <p:cNvSpPr>
            <a:spLocks noGrp="1"/>
          </p:cNvSpPr>
          <p:nvPr>
            <p:ph type="sldNum" sz="quarter" idx="12"/>
          </p:nvPr>
        </p:nvSpPr>
        <p:spPr/>
        <p:txBody>
          <a:bodyPr/>
          <a:lstStyle/>
          <a:p>
            <a:fld id="{8D206674-9C8D-41F2-9196-D5CEF1BC41BE}" type="slidenum">
              <a:rPr lang="nl-BE" smtClean="0"/>
              <a:t>‹#›</a:t>
            </a:fld>
            <a:endParaRPr lang="nl-BE"/>
          </a:p>
        </p:txBody>
      </p:sp>
    </p:spTree>
    <p:extLst>
      <p:ext uri="{BB962C8B-B14F-4D97-AF65-F5344CB8AC3E}">
        <p14:creationId xmlns:p14="http://schemas.microsoft.com/office/powerpoint/2010/main" val="4213533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753387-6653-9A4B-545B-E616EF035BC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A8ABE6C-F86C-6C45-53A7-E1C98D944E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F33BAA9-5E53-2B0E-6AC2-441B17E90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DF4AAB1-9720-47DE-899A-8DD5E13ADD6D}"/>
              </a:ext>
            </a:extLst>
          </p:cNvPr>
          <p:cNvSpPr>
            <a:spLocks noGrp="1"/>
          </p:cNvSpPr>
          <p:nvPr>
            <p:ph type="dt" sz="half" idx="10"/>
          </p:nvPr>
        </p:nvSpPr>
        <p:spPr/>
        <p:txBody>
          <a:bodyPr/>
          <a:lstStyle/>
          <a:p>
            <a:endParaRPr lang="nl-BE"/>
          </a:p>
        </p:txBody>
      </p:sp>
      <p:sp>
        <p:nvSpPr>
          <p:cNvPr id="6" name="Tijdelijke aanduiding voor voettekst 5">
            <a:extLst>
              <a:ext uri="{FF2B5EF4-FFF2-40B4-BE49-F238E27FC236}">
                <a16:creationId xmlns:a16="http://schemas.microsoft.com/office/drawing/2014/main" id="{F6C1AF6E-E0E6-3225-7ED1-949E79BA2FEC}"/>
              </a:ext>
            </a:extLst>
          </p:cNvPr>
          <p:cNvSpPr>
            <a:spLocks noGrp="1"/>
          </p:cNvSpPr>
          <p:nvPr>
            <p:ph type="ftr" sz="quarter" idx="11"/>
          </p:nvPr>
        </p:nvSpPr>
        <p:spPr/>
        <p:txBody>
          <a:bodyPr/>
          <a:lstStyle/>
          <a:p>
            <a:r>
              <a:rPr lang="nl-BE"/>
              <a:t>Wat met onze pensioenen? Stand van zaken september 2025!</a:t>
            </a:r>
          </a:p>
        </p:txBody>
      </p:sp>
      <p:sp>
        <p:nvSpPr>
          <p:cNvPr id="7" name="Tijdelijke aanduiding voor dianummer 6">
            <a:extLst>
              <a:ext uri="{FF2B5EF4-FFF2-40B4-BE49-F238E27FC236}">
                <a16:creationId xmlns:a16="http://schemas.microsoft.com/office/drawing/2014/main" id="{AD77BB68-8600-63DF-BA9A-7D51CC5CAA18}"/>
              </a:ext>
            </a:extLst>
          </p:cNvPr>
          <p:cNvSpPr>
            <a:spLocks noGrp="1"/>
          </p:cNvSpPr>
          <p:nvPr>
            <p:ph type="sldNum" sz="quarter" idx="12"/>
          </p:nvPr>
        </p:nvSpPr>
        <p:spPr/>
        <p:txBody>
          <a:bodyPr/>
          <a:lstStyle/>
          <a:p>
            <a:fld id="{8D206674-9C8D-41F2-9196-D5CEF1BC41BE}" type="slidenum">
              <a:rPr lang="nl-BE" smtClean="0"/>
              <a:t>‹#›</a:t>
            </a:fld>
            <a:endParaRPr lang="nl-BE"/>
          </a:p>
        </p:txBody>
      </p:sp>
    </p:spTree>
    <p:extLst>
      <p:ext uri="{BB962C8B-B14F-4D97-AF65-F5344CB8AC3E}">
        <p14:creationId xmlns:p14="http://schemas.microsoft.com/office/powerpoint/2010/main" val="2384914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2B5EAC8-44FF-76C5-5DAE-D6220CCAF570}"/>
              </a:ext>
            </a:extLst>
          </p:cNvPr>
          <p:cNvSpPr>
            <a:spLocks noGrp="1"/>
          </p:cNvSpPr>
          <p:nvPr>
            <p:ph type="dt" sz="half" idx="10"/>
          </p:nvPr>
        </p:nvSpPr>
        <p:spPr/>
        <p:txBody>
          <a:bodyPr/>
          <a:lstStyle/>
          <a:p>
            <a:endParaRPr lang="nl-BE"/>
          </a:p>
        </p:txBody>
      </p:sp>
      <p:sp>
        <p:nvSpPr>
          <p:cNvPr id="3" name="Tijdelijke aanduiding voor voettekst 2">
            <a:extLst>
              <a:ext uri="{FF2B5EF4-FFF2-40B4-BE49-F238E27FC236}">
                <a16:creationId xmlns:a16="http://schemas.microsoft.com/office/drawing/2014/main" id="{1E1D7AE0-EF59-17E4-437C-BDECBCB0DE8E}"/>
              </a:ext>
            </a:extLst>
          </p:cNvPr>
          <p:cNvSpPr>
            <a:spLocks noGrp="1"/>
          </p:cNvSpPr>
          <p:nvPr>
            <p:ph type="ftr" sz="quarter" idx="11"/>
          </p:nvPr>
        </p:nvSpPr>
        <p:spPr/>
        <p:txBody>
          <a:bodyPr/>
          <a:lstStyle/>
          <a:p>
            <a:r>
              <a:rPr lang="nl-BE"/>
              <a:t>Wat met onze pensioenen? Stand van zaken september 2025!</a:t>
            </a:r>
          </a:p>
        </p:txBody>
      </p:sp>
      <p:sp>
        <p:nvSpPr>
          <p:cNvPr id="4" name="Tijdelijke aanduiding voor dianummer 3">
            <a:extLst>
              <a:ext uri="{FF2B5EF4-FFF2-40B4-BE49-F238E27FC236}">
                <a16:creationId xmlns:a16="http://schemas.microsoft.com/office/drawing/2014/main" id="{ADE0106F-DD11-826F-E5BA-E29C0CF2B846}"/>
              </a:ext>
            </a:extLst>
          </p:cNvPr>
          <p:cNvSpPr>
            <a:spLocks noGrp="1"/>
          </p:cNvSpPr>
          <p:nvPr>
            <p:ph type="sldNum" sz="quarter" idx="12"/>
          </p:nvPr>
        </p:nvSpPr>
        <p:spPr/>
        <p:txBody>
          <a:bodyPr/>
          <a:lstStyle/>
          <a:p>
            <a:fld id="{8D206674-9C8D-41F2-9196-D5CEF1BC41BE}" type="slidenum">
              <a:rPr lang="nl-BE" smtClean="0"/>
              <a:t>‹#›</a:t>
            </a:fld>
            <a:endParaRPr lang="nl-BE"/>
          </a:p>
        </p:txBody>
      </p:sp>
    </p:spTree>
    <p:extLst>
      <p:ext uri="{BB962C8B-B14F-4D97-AF65-F5344CB8AC3E}">
        <p14:creationId xmlns:p14="http://schemas.microsoft.com/office/powerpoint/2010/main" val="3879495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A9AF2-5562-5C6D-0915-DA2FCCFCB1C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9A97505-BC31-33DD-86F2-0148E8DC94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2F9A0B2-F56B-51C2-63DD-D80927F85B57}"/>
              </a:ext>
            </a:extLst>
          </p:cNvPr>
          <p:cNvSpPr>
            <a:spLocks noGrp="1"/>
          </p:cNvSpPr>
          <p:nvPr>
            <p:ph type="dt" sz="half" idx="10"/>
          </p:nvPr>
        </p:nvSpPr>
        <p:spPr/>
        <p:txBody>
          <a:bodyPr/>
          <a:lstStyle/>
          <a:p>
            <a:endParaRPr lang="nl-BE"/>
          </a:p>
        </p:txBody>
      </p:sp>
      <p:sp>
        <p:nvSpPr>
          <p:cNvPr id="5" name="Tijdelijke aanduiding voor voettekst 4">
            <a:extLst>
              <a:ext uri="{FF2B5EF4-FFF2-40B4-BE49-F238E27FC236}">
                <a16:creationId xmlns:a16="http://schemas.microsoft.com/office/drawing/2014/main" id="{AEDC865F-2F62-D328-6B00-B531F7E918F4}"/>
              </a:ext>
            </a:extLst>
          </p:cNvPr>
          <p:cNvSpPr>
            <a:spLocks noGrp="1"/>
          </p:cNvSpPr>
          <p:nvPr>
            <p:ph type="ftr" sz="quarter" idx="11"/>
          </p:nvPr>
        </p:nvSpPr>
        <p:spPr/>
        <p:txBody>
          <a:bodyPr/>
          <a:lstStyle/>
          <a:p>
            <a:r>
              <a:rPr lang="nl-BE"/>
              <a:t>Wat met onze pensioenen? Stand van zaken september 2025!</a:t>
            </a:r>
          </a:p>
        </p:txBody>
      </p:sp>
      <p:sp>
        <p:nvSpPr>
          <p:cNvPr id="6" name="Tijdelijke aanduiding voor dianummer 5">
            <a:extLst>
              <a:ext uri="{FF2B5EF4-FFF2-40B4-BE49-F238E27FC236}">
                <a16:creationId xmlns:a16="http://schemas.microsoft.com/office/drawing/2014/main" id="{C934BE0C-20BF-E0EC-14B5-05BA7E482C35}"/>
              </a:ext>
            </a:extLst>
          </p:cNvPr>
          <p:cNvSpPr>
            <a:spLocks noGrp="1"/>
          </p:cNvSpPr>
          <p:nvPr>
            <p:ph type="sldNum" sz="quarter" idx="12"/>
          </p:nvPr>
        </p:nvSpPr>
        <p:spPr/>
        <p:txBody>
          <a:bodyPr/>
          <a:lstStyle/>
          <a:p>
            <a:fld id="{8D206674-9C8D-41F2-9196-D5CEF1BC41BE}" type="slidenum">
              <a:rPr lang="nl-BE" smtClean="0"/>
              <a:t>‹#›</a:t>
            </a:fld>
            <a:endParaRPr lang="nl-BE"/>
          </a:p>
        </p:txBody>
      </p:sp>
    </p:spTree>
    <p:extLst>
      <p:ext uri="{BB962C8B-B14F-4D97-AF65-F5344CB8AC3E}">
        <p14:creationId xmlns:p14="http://schemas.microsoft.com/office/powerpoint/2010/main" val="3367793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588469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D3D6675-9A84-E510-C412-F724D2B521CF}"/>
              </a:ext>
            </a:extLst>
          </p:cNvPr>
          <p:cNvSpPr>
            <a:spLocks noGrp="1"/>
          </p:cNvSpPr>
          <p:nvPr>
            <p:ph type="title"/>
          </p:nvPr>
        </p:nvSpPr>
        <p:spPr>
          <a:xfrm>
            <a:off x="838201" y="365130"/>
            <a:ext cx="10515600" cy="1325564"/>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65A50C7-34B5-BED1-1EE5-63513B3B3739}"/>
              </a:ext>
            </a:extLst>
          </p:cNvPr>
          <p:cNvSpPr>
            <a:spLocks noGrp="1"/>
          </p:cNvSpPr>
          <p:nvPr>
            <p:ph type="body" idx="1"/>
          </p:nvPr>
        </p:nvSpPr>
        <p:spPr>
          <a:xfrm>
            <a:off x="838201" y="1825629"/>
            <a:ext cx="10515600" cy="435133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EFB2B277-C948-6F88-7834-D78A1FD4BA35}"/>
              </a:ext>
            </a:extLst>
          </p:cNvPr>
          <p:cNvSpPr>
            <a:spLocks noGrp="1"/>
          </p:cNvSpPr>
          <p:nvPr>
            <p:ph type="ftr" sz="quarter" idx="3"/>
          </p:nvPr>
        </p:nvSpPr>
        <p:spPr>
          <a:xfrm>
            <a:off x="838199" y="6356355"/>
            <a:ext cx="4152901" cy="365125"/>
          </a:xfrm>
          <a:prstGeom prst="rect">
            <a:avLst/>
          </a:prstGeom>
        </p:spPr>
        <p:txBody>
          <a:bodyPr vert="horz" lIns="91440" tIns="45720" rIns="91440" bIns="45720" rtlCol="0" anchor="ctr"/>
          <a:lstStyle>
            <a:lvl1pPr algn="ctr">
              <a:defRPr sz="1149">
                <a:solidFill>
                  <a:schemeClr val="tx1">
                    <a:tint val="82000"/>
                  </a:schemeClr>
                </a:solidFill>
              </a:defRPr>
            </a:lvl1pPr>
          </a:lstStyle>
          <a:p>
            <a:r>
              <a:rPr lang="nl-BE">
                <a:solidFill>
                  <a:srgbClr val="13501B"/>
                </a:solidFill>
              </a:rPr>
              <a:t>Wat met onze pensioenen? Stand van zaken september 2025</a:t>
            </a:r>
            <a:r>
              <a:rPr lang="nl-BE"/>
              <a:t>!</a:t>
            </a:r>
          </a:p>
        </p:txBody>
      </p:sp>
      <p:sp>
        <p:nvSpPr>
          <p:cNvPr id="6" name="Tijdelijke aanduiding voor dianummer 5">
            <a:extLst>
              <a:ext uri="{FF2B5EF4-FFF2-40B4-BE49-F238E27FC236}">
                <a16:creationId xmlns:a16="http://schemas.microsoft.com/office/drawing/2014/main" id="{6C9C049A-F92D-701E-AE9C-322F70F463FB}"/>
              </a:ext>
            </a:extLst>
          </p:cNvPr>
          <p:cNvSpPr>
            <a:spLocks noGrp="1"/>
          </p:cNvSpPr>
          <p:nvPr>
            <p:ph type="sldNum" sz="quarter" idx="4"/>
          </p:nvPr>
        </p:nvSpPr>
        <p:spPr>
          <a:xfrm>
            <a:off x="8610601" y="6356355"/>
            <a:ext cx="2743200" cy="365125"/>
          </a:xfrm>
          <a:prstGeom prst="rect">
            <a:avLst/>
          </a:prstGeom>
        </p:spPr>
        <p:txBody>
          <a:bodyPr vert="horz" lIns="91440" tIns="45720" rIns="91440" bIns="45720" rtlCol="0" anchor="ctr"/>
          <a:lstStyle>
            <a:lvl1pPr algn="r">
              <a:defRPr sz="1149">
                <a:solidFill>
                  <a:schemeClr val="tx1">
                    <a:tint val="82000"/>
                  </a:schemeClr>
                </a:solidFill>
              </a:defRPr>
            </a:lvl1pPr>
          </a:lstStyle>
          <a:p>
            <a:fld id="{215BEA40-A4B7-4764-8BBE-A81F9CEBD413}" type="slidenum">
              <a:rPr lang="nl-BE" smtClean="0"/>
              <a:t>‹#›</a:t>
            </a:fld>
            <a:endParaRPr lang="nl-BE"/>
          </a:p>
        </p:txBody>
      </p:sp>
    </p:spTree>
    <p:extLst>
      <p:ext uri="{BB962C8B-B14F-4D97-AF65-F5344CB8AC3E}">
        <p14:creationId xmlns:p14="http://schemas.microsoft.com/office/powerpoint/2010/main" val="3453146654"/>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defTabSz="875083" rtl="0" eaLnBrk="1" latinLnBrk="0" hangingPunct="1">
        <a:lnSpc>
          <a:spcPct val="90000"/>
        </a:lnSpc>
        <a:spcBef>
          <a:spcPct val="0"/>
        </a:spcBef>
        <a:buNone/>
        <a:defRPr lang="nl-BE" sz="5743" b="1" kern="1200" dirty="0">
          <a:solidFill>
            <a:srgbClr val="115B3E"/>
          </a:solidFill>
          <a:latin typeface="Franklin Gothic Book" panose="020B0503020102020204" pitchFamily="34" charset="0"/>
          <a:ea typeface="Fira Sans ExtraBold" panose="020B0903050000020004" pitchFamily="34" charset="0"/>
          <a:cs typeface="+mj-cs"/>
        </a:defRPr>
      </a:lvl1pPr>
    </p:titleStyle>
    <p:bodyStyle>
      <a:lvl1pPr marL="218771" indent="-218771" algn="l" defTabSz="875083" rtl="0" eaLnBrk="1" latinLnBrk="0" hangingPunct="1">
        <a:lnSpc>
          <a:spcPct val="114000"/>
        </a:lnSpc>
        <a:spcBef>
          <a:spcPts val="957"/>
        </a:spcBef>
        <a:buFont typeface="Arial" panose="020B0604020202020204" pitchFamily="34" charset="0"/>
        <a:buChar char="•"/>
        <a:defRPr lang="nl-NL" sz="2680" kern="1200" dirty="0">
          <a:solidFill>
            <a:srgbClr val="0E4C38"/>
          </a:solidFill>
          <a:latin typeface="Franklin Gothic Book" panose="020B0503020102020204" pitchFamily="34" charset="0"/>
          <a:ea typeface="+mn-ea"/>
          <a:cs typeface="+mn-cs"/>
        </a:defRPr>
      </a:lvl1pPr>
      <a:lvl2pPr marL="656314" indent="-218771" algn="l" defTabSz="875083" rtl="0" eaLnBrk="1" latinLnBrk="0" hangingPunct="1">
        <a:lnSpc>
          <a:spcPct val="114000"/>
        </a:lnSpc>
        <a:spcBef>
          <a:spcPts val="480"/>
        </a:spcBef>
        <a:buFont typeface="Arial" panose="020B0604020202020204" pitchFamily="34" charset="0"/>
        <a:buChar char="•"/>
        <a:defRPr lang="nl-NL" sz="2680" kern="1200" dirty="0">
          <a:solidFill>
            <a:srgbClr val="0E4C38"/>
          </a:solidFill>
          <a:latin typeface="Franklin Gothic Book" panose="020B0503020102020204" pitchFamily="34" charset="0"/>
          <a:ea typeface="+mn-ea"/>
          <a:cs typeface="+mn-cs"/>
        </a:defRPr>
      </a:lvl2pPr>
      <a:lvl3pPr marL="1093854" indent="-218771" algn="l" defTabSz="875083" rtl="0" eaLnBrk="1" latinLnBrk="0" hangingPunct="1">
        <a:lnSpc>
          <a:spcPct val="114000"/>
        </a:lnSpc>
        <a:spcBef>
          <a:spcPts val="480"/>
        </a:spcBef>
        <a:buFont typeface="Arial" panose="020B0604020202020204" pitchFamily="34" charset="0"/>
        <a:buChar char="•"/>
        <a:defRPr lang="nl-NL" sz="2680" kern="1200" dirty="0">
          <a:solidFill>
            <a:srgbClr val="0E4C38"/>
          </a:solidFill>
          <a:latin typeface="Franklin Gothic Book" panose="020B0503020102020204" pitchFamily="34" charset="0"/>
          <a:ea typeface="+mn-ea"/>
          <a:cs typeface="+mn-cs"/>
        </a:defRPr>
      </a:lvl3pPr>
      <a:lvl4pPr marL="1531396" indent="-218771" algn="l" defTabSz="875083" rtl="0" eaLnBrk="1" latinLnBrk="0" hangingPunct="1">
        <a:lnSpc>
          <a:spcPct val="114000"/>
        </a:lnSpc>
        <a:spcBef>
          <a:spcPts val="480"/>
        </a:spcBef>
        <a:buFont typeface="Arial" panose="020B0604020202020204" pitchFamily="34" charset="0"/>
        <a:buChar char="•"/>
        <a:defRPr lang="nl-NL" sz="2680" kern="1200" dirty="0">
          <a:solidFill>
            <a:srgbClr val="0E4C38"/>
          </a:solidFill>
          <a:latin typeface="Franklin Gothic Book" panose="020B0503020102020204" pitchFamily="34" charset="0"/>
          <a:ea typeface="+mn-ea"/>
          <a:cs typeface="+mn-cs"/>
        </a:defRPr>
      </a:lvl4pPr>
      <a:lvl5pPr marL="1968939" indent="-218771" algn="l" defTabSz="875083" rtl="0" eaLnBrk="1" latinLnBrk="0" hangingPunct="1">
        <a:lnSpc>
          <a:spcPct val="114000"/>
        </a:lnSpc>
        <a:spcBef>
          <a:spcPts val="480"/>
        </a:spcBef>
        <a:buFont typeface="Arial" panose="020B0604020202020204" pitchFamily="34" charset="0"/>
        <a:buChar char="•"/>
        <a:defRPr lang="nl-BE" sz="2680" kern="1200" dirty="0">
          <a:solidFill>
            <a:srgbClr val="0E4C38"/>
          </a:solidFill>
          <a:latin typeface="Franklin Gothic Book" panose="020B0503020102020204" pitchFamily="34" charset="0"/>
          <a:ea typeface="+mn-ea"/>
          <a:cs typeface="+mn-cs"/>
        </a:defRPr>
      </a:lvl5pPr>
      <a:lvl6pPr marL="2406480" indent="-218771" algn="l" defTabSz="875083" rtl="0" eaLnBrk="1" latinLnBrk="0" hangingPunct="1">
        <a:lnSpc>
          <a:spcPct val="90000"/>
        </a:lnSpc>
        <a:spcBef>
          <a:spcPts val="480"/>
        </a:spcBef>
        <a:buFont typeface="Arial" panose="020B0604020202020204" pitchFamily="34" charset="0"/>
        <a:buChar char="•"/>
        <a:defRPr sz="1723" kern="1200">
          <a:solidFill>
            <a:schemeClr val="tx1"/>
          </a:solidFill>
          <a:latin typeface="+mn-lt"/>
          <a:ea typeface="+mn-ea"/>
          <a:cs typeface="+mn-cs"/>
        </a:defRPr>
      </a:lvl6pPr>
      <a:lvl7pPr marL="2844022" indent="-218771" algn="l" defTabSz="875083" rtl="0" eaLnBrk="1" latinLnBrk="0" hangingPunct="1">
        <a:lnSpc>
          <a:spcPct val="90000"/>
        </a:lnSpc>
        <a:spcBef>
          <a:spcPts val="480"/>
        </a:spcBef>
        <a:buFont typeface="Arial" panose="020B0604020202020204" pitchFamily="34" charset="0"/>
        <a:buChar char="•"/>
        <a:defRPr sz="1723" kern="1200">
          <a:solidFill>
            <a:schemeClr val="tx1"/>
          </a:solidFill>
          <a:latin typeface="+mn-lt"/>
          <a:ea typeface="+mn-ea"/>
          <a:cs typeface="+mn-cs"/>
        </a:defRPr>
      </a:lvl7pPr>
      <a:lvl8pPr marL="3281565" indent="-218771" algn="l" defTabSz="875083" rtl="0" eaLnBrk="1" latinLnBrk="0" hangingPunct="1">
        <a:lnSpc>
          <a:spcPct val="90000"/>
        </a:lnSpc>
        <a:spcBef>
          <a:spcPts val="480"/>
        </a:spcBef>
        <a:buFont typeface="Arial" panose="020B0604020202020204" pitchFamily="34" charset="0"/>
        <a:buChar char="•"/>
        <a:defRPr sz="1723" kern="1200">
          <a:solidFill>
            <a:schemeClr val="tx1"/>
          </a:solidFill>
          <a:latin typeface="+mn-lt"/>
          <a:ea typeface="+mn-ea"/>
          <a:cs typeface="+mn-cs"/>
        </a:defRPr>
      </a:lvl8pPr>
      <a:lvl9pPr marL="3719106" indent="-218771" algn="l" defTabSz="875083" rtl="0" eaLnBrk="1" latinLnBrk="0" hangingPunct="1">
        <a:lnSpc>
          <a:spcPct val="90000"/>
        </a:lnSpc>
        <a:spcBef>
          <a:spcPts val="480"/>
        </a:spcBef>
        <a:buFont typeface="Arial" panose="020B0604020202020204" pitchFamily="34" charset="0"/>
        <a:buChar char="•"/>
        <a:defRPr sz="1723" kern="1200">
          <a:solidFill>
            <a:schemeClr val="tx1"/>
          </a:solidFill>
          <a:latin typeface="+mn-lt"/>
          <a:ea typeface="+mn-ea"/>
          <a:cs typeface="+mn-cs"/>
        </a:defRPr>
      </a:lvl9pPr>
    </p:bodyStyle>
    <p:otherStyle>
      <a:defPPr>
        <a:defRPr lang="nl-BE"/>
      </a:defPPr>
      <a:lvl1pPr marL="0" algn="l" defTabSz="875083" rtl="0" eaLnBrk="1" latinLnBrk="0" hangingPunct="1">
        <a:defRPr sz="1723" kern="1200">
          <a:solidFill>
            <a:schemeClr val="tx1"/>
          </a:solidFill>
          <a:latin typeface="+mn-lt"/>
          <a:ea typeface="+mn-ea"/>
          <a:cs typeface="+mn-cs"/>
        </a:defRPr>
      </a:lvl1pPr>
      <a:lvl2pPr marL="437542" algn="l" defTabSz="875083" rtl="0" eaLnBrk="1" latinLnBrk="0" hangingPunct="1">
        <a:defRPr sz="1723" kern="1200">
          <a:solidFill>
            <a:schemeClr val="tx1"/>
          </a:solidFill>
          <a:latin typeface="+mn-lt"/>
          <a:ea typeface="+mn-ea"/>
          <a:cs typeface="+mn-cs"/>
        </a:defRPr>
      </a:lvl2pPr>
      <a:lvl3pPr marL="875083" algn="l" defTabSz="875083" rtl="0" eaLnBrk="1" latinLnBrk="0" hangingPunct="1">
        <a:defRPr sz="1723" kern="1200">
          <a:solidFill>
            <a:schemeClr val="tx1"/>
          </a:solidFill>
          <a:latin typeface="+mn-lt"/>
          <a:ea typeface="+mn-ea"/>
          <a:cs typeface="+mn-cs"/>
        </a:defRPr>
      </a:lvl3pPr>
      <a:lvl4pPr marL="1312626" algn="l" defTabSz="875083" rtl="0" eaLnBrk="1" latinLnBrk="0" hangingPunct="1">
        <a:defRPr sz="1723" kern="1200">
          <a:solidFill>
            <a:schemeClr val="tx1"/>
          </a:solidFill>
          <a:latin typeface="+mn-lt"/>
          <a:ea typeface="+mn-ea"/>
          <a:cs typeface="+mn-cs"/>
        </a:defRPr>
      </a:lvl4pPr>
      <a:lvl5pPr marL="1750167" algn="l" defTabSz="875083" rtl="0" eaLnBrk="1" latinLnBrk="0" hangingPunct="1">
        <a:defRPr sz="1723" kern="1200">
          <a:solidFill>
            <a:schemeClr val="tx1"/>
          </a:solidFill>
          <a:latin typeface="+mn-lt"/>
          <a:ea typeface="+mn-ea"/>
          <a:cs typeface="+mn-cs"/>
        </a:defRPr>
      </a:lvl5pPr>
      <a:lvl6pPr marL="2187709" algn="l" defTabSz="875083" rtl="0" eaLnBrk="1" latinLnBrk="0" hangingPunct="1">
        <a:defRPr sz="1723" kern="1200">
          <a:solidFill>
            <a:schemeClr val="tx1"/>
          </a:solidFill>
          <a:latin typeface="+mn-lt"/>
          <a:ea typeface="+mn-ea"/>
          <a:cs typeface="+mn-cs"/>
        </a:defRPr>
      </a:lvl6pPr>
      <a:lvl7pPr marL="2625250" algn="l" defTabSz="875083" rtl="0" eaLnBrk="1" latinLnBrk="0" hangingPunct="1">
        <a:defRPr sz="1723" kern="1200">
          <a:solidFill>
            <a:schemeClr val="tx1"/>
          </a:solidFill>
          <a:latin typeface="+mn-lt"/>
          <a:ea typeface="+mn-ea"/>
          <a:cs typeface="+mn-cs"/>
        </a:defRPr>
      </a:lvl7pPr>
      <a:lvl8pPr marL="3062793" algn="l" defTabSz="875083" rtl="0" eaLnBrk="1" latinLnBrk="0" hangingPunct="1">
        <a:defRPr sz="1723" kern="1200">
          <a:solidFill>
            <a:schemeClr val="tx1"/>
          </a:solidFill>
          <a:latin typeface="+mn-lt"/>
          <a:ea typeface="+mn-ea"/>
          <a:cs typeface="+mn-cs"/>
        </a:defRPr>
      </a:lvl8pPr>
      <a:lvl9pPr marL="3500335" algn="l" defTabSz="875083" rtl="0" eaLnBrk="1" latinLnBrk="0" hangingPunct="1">
        <a:defRPr sz="172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7000"/>
          </a:schemeClr>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2CD13D7-041F-5954-EBD9-EEBA45C55B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38456DB-2DB5-D910-4769-C3022EB7C3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err="1"/>
              <a:t>Bullet</a:t>
            </a:r>
            <a:endParaRPr lang="nl-NL"/>
          </a:p>
          <a:p>
            <a:pPr lvl="1"/>
            <a:r>
              <a:rPr lang="nl-NL"/>
              <a:t>Opsomming 2</a:t>
            </a:r>
          </a:p>
          <a:p>
            <a:pPr lvl="2"/>
            <a:r>
              <a:rPr lang="nl-NL"/>
              <a:t>Derde niveau</a:t>
            </a:r>
          </a:p>
          <a:p>
            <a:pPr lvl="3"/>
            <a:r>
              <a:rPr lang="nl-NL"/>
              <a:t>Leestekst</a:t>
            </a:r>
          </a:p>
          <a:p>
            <a:pPr lvl="4"/>
            <a:r>
              <a:rPr lang="nl-NL"/>
              <a:t>Opsomming</a:t>
            </a:r>
          </a:p>
          <a:p>
            <a:pPr lvl="4"/>
            <a:endParaRPr lang="nl-BE"/>
          </a:p>
        </p:txBody>
      </p:sp>
      <p:sp>
        <p:nvSpPr>
          <p:cNvPr id="6" name="Tijdelijke aanduiding voor dianummer 5">
            <a:extLst>
              <a:ext uri="{FF2B5EF4-FFF2-40B4-BE49-F238E27FC236}">
                <a16:creationId xmlns:a16="http://schemas.microsoft.com/office/drawing/2014/main" id="{E566039B-8C92-24A9-F146-544317519F9F}"/>
              </a:ext>
            </a:extLst>
          </p:cNvPr>
          <p:cNvSpPr>
            <a:spLocks noGrp="1"/>
          </p:cNvSpPr>
          <p:nvPr>
            <p:ph type="sldNum" sz="quarter" idx="4"/>
          </p:nvPr>
        </p:nvSpPr>
        <p:spPr>
          <a:xfrm>
            <a:off x="9319414" y="636916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B9C3F-9D2F-4B62-9B53-7A24DB1618BA}" type="slidenum">
              <a:rPr lang="nl-BE" smtClean="0"/>
              <a:t>‹#›</a:t>
            </a:fld>
            <a:endParaRPr lang="nl-BE"/>
          </a:p>
        </p:txBody>
      </p:sp>
      <p:pic>
        <p:nvPicPr>
          <p:cNvPr id="8" name="Afbeelding 7" descr="Afbeelding met Graphics, grafische vormgeving, clipart, Lettertype&#10;&#10;Automatisch gegenereerde beschrijving">
            <a:extLst>
              <a:ext uri="{FF2B5EF4-FFF2-40B4-BE49-F238E27FC236}">
                <a16:creationId xmlns:a16="http://schemas.microsoft.com/office/drawing/2014/main" id="{64ED6309-D3B6-BE59-9C26-0A6A7AE914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386" y="6304945"/>
            <a:ext cx="775489" cy="493566"/>
          </a:xfrm>
          <a:prstGeom prst="rect">
            <a:avLst/>
          </a:prstGeom>
        </p:spPr>
      </p:pic>
      <p:sp>
        <p:nvSpPr>
          <p:cNvPr id="4" name="Tijdelijke aanduiding voor voettekst 2">
            <a:extLst>
              <a:ext uri="{FF2B5EF4-FFF2-40B4-BE49-F238E27FC236}">
                <a16:creationId xmlns:a16="http://schemas.microsoft.com/office/drawing/2014/main" id="{0D7C7833-1990-EFB0-7290-44CA6487EA39}"/>
              </a:ext>
            </a:extLst>
          </p:cNvPr>
          <p:cNvSpPr>
            <a:spLocks noGrp="1"/>
          </p:cNvSpPr>
          <p:nvPr>
            <p:ph type="ftr" sz="quarter" idx="3"/>
          </p:nvPr>
        </p:nvSpPr>
        <p:spPr>
          <a:xfrm>
            <a:off x="943995" y="6409256"/>
            <a:ext cx="4228080" cy="365125"/>
          </a:xfrm>
          <a:prstGeom prst="rect">
            <a:avLst/>
          </a:prstGeom>
        </p:spPr>
        <p:txBody>
          <a:bodyPr anchor="ctr"/>
          <a:lstStyle>
            <a:lvl1pPr>
              <a:defRPr sz="1100"/>
            </a:lvl1pPr>
          </a:lstStyle>
          <a:p>
            <a:r>
              <a:rPr lang="nl-BE"/>
              <a:t>Wat met onze pensioenen? Stand van zaken september 2025!</a:t>
            </a:r>
          </a:p>
        </p:txBody>
      </p:sp>
    </p:spTree>
    <p:extLst>
      <p:ext uri="{BB962C8B-B14F-4D97-AF65-F5344CB8AC3E}">
        <p14:creationId xmlns:p14="http://schemas.microsoft.com/office/powerpoint/2010/main" val="305553751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Fira Sans ExtraBold" panose="020B0903050000020004" pitchFamily="34" charset="0"/>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801688" indent="-266700" algn="l" defTabSz="914400" rtl="0" eaLnBrk="1" latinLnBrk="0" hangingPunct="1">
        <a:lnSpc>
          <a:spcPct val="90000"/>
        </a:lnSpc>
        <a:spcBef>
          <a:spcPts val="500"/>
        </a:spcBef>
        <a:buClr>
          <a:schemeClr val="accent2"/>
        </a:buClr>
        <a:buFont typeface="Courier New" panose="02070309020205020404" pitchFamily="49" charset="0"/>
        <a:buChar char="o"/>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mj-lt"/>
        <a:buNone/>
        <a:defRPr sz="1800" b="0" kern="1200">
          <a:solidFill>
            <a:schemeClr val="tx1"/>
          </a:solidFill>
          <a:latin typeface="+mn-lt"/>
          <a:ea typeface="Fira Sans Book" panose="020B0503050000020004" pitchFamily="34" charset="0"/>
          <a:cs typeface="+mn-cs"/>
        </a:defRPr>
      </a:lvl4pPr>
      <a:lvl5pPr marL="342900" indent="-342900" algn="l" defTabSz="914400" rtl="0" eaLnBrk="1" latinLnBrk="0" hangingPunct="1">
        <a:lnSpc>
          <a:spcPct val="90000"/>
        </a:lnSpc>
        <a:spcBef>
          <a:spcPts val="500"/>
        </a:spcBef>
        <a:buClr>
          <a:schemeClr val="accent2"/>
        </a:buClr>
        <a:buFont typeface="+mj-lt"/>
        <a:buAutoNum type="arabicPeriod"/>
        <a:defRPr sz="1800" b="0" kern="1200">
          <a:solidFill>
            <a:schemeClr val="tx1"/>
          </a:solidFill>
          <a:latin typeface="+mn-lt"/>
          <a:ea typeface="Fira Sans SemiBold" panose="020B06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71582750"/>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7000"/>
          </a:schemeClr>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2CD13D7-041F-5954-EBD9-EEBA45C55B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38456DB-2DB5-D910-4769-C3022EB7C3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err="1"/>
              <a:t>Bullet</a:t>
            </a:r>
            <a:endParaRPr lang="nl-NL"/>
          </a:p>
          <a:p>
            <a:pPr lvl="1"/>
            <a:r>
              <a:rPr lang="nl-NL"/>
              <a:t>Opsomming 2</a:t>
            </a:r>
          </a:p>
          <a:p>
            <a:pPr lvl="2"/>
            <a:r>
              <a:rPr lang="nl-NL"/>
              <a:t>Derde niveau</a:t>
            </a:r>
          </a:p>
          <a:p>
            <a:pPr lvl="3"/>
            <a:r>
              <a:rPr lang="nl-NL"/>
              <a:t>Leestekst</a:t>
            </a:r>
          </a:p>
          <a:p>
            <a:pPr lvl="4"/>
            <a:r>
              <a:rPr lang="nl-NL"/>
              <a:t>Opsomming</a:t>
            </a:r>
          </a:p>
          <a:p>
            <a:pPr lvl="4"/>
            <a:endParaRPr lang="nl-BE"/>
          </a:p>
        </p:txBody>
      </p:sp>
      <p:sp>
        <p:nvSpPr>
          <p:cNvPr id="6" name="Tijdelijke aanduiding voor dianummer 5">
            <a:extLst>
              <a:ext uri="{FF2B5EF4-FFF2-40B4-BE49-F238E27FC236}">
                <a16:creationId xmlns:a16="http://schemas.microsoft.com/office/drawing/2014/main" id="{E566039B-8C92-24A9-F146-544317519F9F}"/>
              </a:ext>
            </a:extLst>
          </p:cNvPr>
          <p:cNvSpPr>
            <a:spLocks noGrp="1"/>
          </p:cNvSpPr>
          <p:nvPr>
            <p:ph type="sldNum" sz="quarter" idx="4"/>
          </p:nvPr>
        </p:nvSpPr>
        <p:spPr>
          <a:xfrm>
            <a:off x="9319414" y="636916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B9C3F-9D2F-4B62-9B53-7A24DB1618BA}" type="slidenum">
              <a:rPr lang="nl-BE" smtClean="0"/>
              <a:t>‹#›</a:t>
            </a:fld>
            <a:endParaRPr lang="nl-BE"/>
          </a:p>
        </p:txBody>
      </p:sp>
      <p:pic>
        <p:nvPicPr>
          <p:cNvPr id="8" name="Afbeelding 7" descr="Afbeelding met Graphics, grafische vormgeving, clipart, Lettertype&#10;&#10;Automatisch gegenereerde beschrijving">
            <a:extLst>
              <a:ext uri="{FF2B5EF4-FFF2-40B4-BE49-F238E27FC236}">
                <a16:creationId xmlns:a16="http://schemas.microsoft.com/office/drawing/2014/main" id="{64ED6309-D3B6-BE59-9C26-0A6A7AE91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86" y="6304945"/>
            <a:ext cx="775489" cy="493566"/>
          </a:xfrm>
          <a:prstGeom prst="rect">
            <a:avLst/>
          </a:prstGeom>
        </p:spPr>
      </p:pic>
      <p:sp>
        <p:nvSpPr>
          <p:cNvPr id="4" name="Tijdelijke aanduiding voor voettekst 4">
            <a:extLst>
              <a:ext uri="{FF2B5EF4-FFF2-40B4-BE49-F238E27FC236}">
                <a16:creationId xmlns:a16="http://schemas.microsoft.com/office/drawing/2014/main" id="{8AEBB79D-0588-2F2F-A001-CD913908571B}"/>
              </a:ext>
            </a:extLst>
          </p:cNvPr>
          <p:cNvSpPr>
            <a:spLocks noGrp="1"/>
          </p:cNvSpPr>
          <p:nvPr>
            <p:ph type="ftr" sz="quarter" idx="3"/>
          </p:nvPr>
        </p:nvSpPr>
        <p:spPr>
          <a:xfrm>
            <a:off x="1093805" y="6369164"/>
            <a:ext cx="4802170" cy="365125"/>
          </a:xfrm>
          <a:prstGeom prst="rect">
            <a:avLst/>
          </a:prstGeom>
        </p:spPr>
        <p:txBody>
          <a:bodyPr anchor="ctr"/>
          <a:lstStyle>
            <a:lvl1pPr>
              <a:defRPr sz="1100"/>
            </a:lvl1pPr>
          </a:lstStyle>
          <a:p>
            <a:r>
              <a:rPr lang="nl-BE"/>
              <a:t>Wat met onze pensioenen? Stand van zaken september 2025!</a:t>
            </a:r>
          </a:p>
        </p:txBody>
      </p:sp>
    </p:spTree>
    <p:extLst>
      <p:ext uri="{BB962C8B-B14F-4D97-AF65-F5344CB8AC3E}">
        <p14:creationId xmlns:p14="http://schemas.microsoft.com/office/powerpoint/2010/main" val="3839509549"/>
      </p:ext>
    </p:extLst>
  </p:cSld>
  <p:clrMap bg1="lt1" tx1="dk1" bg2="lt2" tx2="dk2" accent1="accent1" accent2="accent2" accent3="accent3" accent4="accent4" accent5="accent5" accent6="accent6" hlink="hlink" folHlink="folHlink"/>
  <p:sldLayoutIdLst>
    <p:sldLayoutId id="2147483673" r:id="rId1"/>
    <p:sldLayoutId id="2147483674" r:id="rId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Fira Sans ExtraBold" panose="020B0903050000020004" pitchFamily="34" charset="0"/>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534988" indent="-268288"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801688" indent="-266700" algn="l" defTabSz="914400" rtl="0" eaLnBrk="1" latinLnBrk="0" hangingPunct="1">
        <a:lnSpc>
          <a:spcPct val="90000"/>
        </a:lnSpc>
        <a:spcBef>
          <a:spcPts val="500"/>
        </a:spcBef>
        <a:buClr>
          <a:schemeClr val="accent2"/>
        </a:buClr>
        <a:buFont typeface="Courier New" panose="02070309020205020404" pitchFamily="49" charset="0"/>
        <a:buChar char="o"/>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mj-lt"/>
        <a:buNone/>
        <a:defRPr sz="1800" b="0" kern="1200">
          <a:solidFill>
            <a:schemeClr val="tx1"/>
          </a:solidFill>
          <a:latin typeface="+mn-lt"/>
          <a:ea typeface="Fira Sans Book" panose="020B0503050000020004" pitchFamily="34" charset="0"/>
          <a:cs typeface="+mn-cs"/>
        </a:defRPr>
      </a:lvl4pPr>
      <a:lvl5pPr marL="342900" indent="-342900" algn="l" defTabSz="914400" rtl="0" eaLnBrk="1" latinLnBrk="0" hangingPunct="1">
        <a:lnSpc>
          <a:spcPct val="90000"/>
        </a:lnSpc>
        <a:spcBef>
          <a:spcPts val="500"/>
        </a:spcBef>
        <a:buClr>
          <a:schemeClr val="accent2"/>
        </a:buClr>
        <a:buFont typeface="+mj-lt"/>
        <a:buAutoNum type="arabicPeriod"/>
        <a:defRPr sz="1800" b="0" kern="1200">
          <a:solidFill>
            <a:schemeClr val="tx1"/>
          </a:solidFill>
          <a:latin typeface="+mn-lt"/>
          <a:ea typeface="Fira Sans SemiBold" panose="020B06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hyperlink" Target="https://eur03.safelinks.protection.outlook.com/?url=https%3A%2F%2Fnews.acv-csc.be%2Foptiext%2Foptiextension.dll%3FID%3Dql0rIDT8vAyUrMr1jDNamx9jb_NwpqV5dy93ZXws9icMMr%252BAfnAPHg8R9KCKleircqzTw_PNfAXRPmdsQ9oqUrBDPo%252B5k9ASWM&amp;data=05%7C02%7CMarianne.Coopman%40acv-csc.be%7C3d2d115ce7654ecb6fc208ddfb61e1c1%7C94adee5e1f524b5fb7fffb0d7937f3b4%7C0%7C0%7C638943120351597734%7CUnknown%7CTWFpbGZsb3d8eyJFbXB0eU1hcGkiOnRydWUsIlYiOiIwLjAuMDAwMCIsIlAiOiJXaW4zMiIsIkFOIjoiTWFpbCIsIldUIjoyfQ%3D%3D%7C0%7C%7C%7C&amp;sdata=GX6USupNLG1%2FspafrxnXH2HlyUKuK%2BiXTQI3UmZ2nCU%3D&amp;reserved=0" TargetMode="External"/><Relationship Id="rId3" Type="http://schemas.openxmlformats.org/officeDocument/2006/relationships/slideLayout" Target="../slideLayouts/slideLayout10.xml"/><Relationship Id="rId7" Type="http://schemas.openxmlformats.org/officeDocument/2006/relationships/image" Target="../media/image2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notesSlide" Target="../notesSlides/notesSlide15.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59C">
            <a:alpha val="16863"/>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CF0132-A802-36CE-1767-785436E9B3CA}"/>
              </a:ext>
            </a:extLst>
          </p:cNvPr>
          <p:cNvSpPr>
            <a:spLocks noGrp="1"/>
          </p:cNvSpPr>
          <p:nvPr>
            <p:ph type="ctrTitle"/>
          </p:nvPr>
        </p:nvSpPr>
        <p:spPr>
          <a:xfrm>
            <a:off x="3863777" y="4202215"/>
            <a:ext cx="5798598" cy="1363215"/>
          </a:xfrm>
        </p:spPr>
        <p:txBody>
          <a:bodyPr anchor="t">
            <a:normAutofit fontScale="90000"/>
          </a:bodyPr>
          <a:lstStyle/>
          <a:p>
            <a:r>
              <a:rPr lang="nl-BE" sz="4000"/>
              <a:t>Wat met onze pensioenen? </a:t>
            </a:r>
            <a:br>
              <a:rPr lang="nl-BE" sz="4000"/>
            </a:br>
            <a:r>
              <a:rPr lang="nl-BE" sz="2700"/>
              <a:t>Stand van zaken september 2025!</a:t>
            </a:r>
            <a:endParaRPr lang="nl-BE" sz="4000"/>
          </a:p>
        </p:txBody>
      </p:sp>
      <p:sp>
        <p:nvSpPr>
          <p:cNvPr id="24" name="Ondertitel 23">
            <a:extLst>
              <a:ext uri="{FF2B5EF4-FFF2-40B4-BE49-F238E27FC236}">
                <a16:creationId xmlns:a16="http://schemas.microsoft.com/office/drawing/2014/main" id="{78F24D1B-3AD3-0DB0-4913-D017E5EEB45C}"/>
              </a:ext>
            </a:extLst>
          </p:cNvPr>
          <p:cNvSpPr>
            <a:spLocks noGrp="1"/>
          </p:cNvSpPr>
          <p:nvPr>
            <p:ph type="subTitle" idx="1"/>
          </p:nvPr>
        </p:nvSpPr>
        <p:spPr>
          <a:xfrm>
            <a:off x="4128370" y="3945418"/>
            <a:ext cx="4937936" cy="576738"/>
          </a:xfrm>
        </p:spPr>
        <p:txBody>
          <a:bodyPr anchor="b">
            <a:normAutofit/>
          </a:bodyPr>
          <a:lstStyle/>
          <a:p>
            <a:pPr algn="l">
              <a:lnSpc>
                <a:spcPct val="104000"/>
              </a:lnSpc>
            </a:pPr>
            <a:br>
              <a:rPr lang="nl-BE" sz="1400"/>
            </a:br>
            <a:endParaRPr lang="nl-BE" sz="1400"/>
          </a:p>
        </p:txBody>
      </p:sp>
      <p:sp>
        <p:nvSpPr>
          <p:cNvPr id="82" name="Freeform: Shape 8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tekst, schermopname, Lettertype, ontwerp&#10;&#10;Door AI gegenereerde inhoud is mogelijk onjuist.">
            <a:extLst>
              <a:ext uri="{FF2B5EF4-FFF2-40B4-BE49-F238E27FC236}">
                <a16:creationId xmlns:a16="http://schemas.microsoft.com/office/drawing/2014/main" id="{606F2BAD-5E91-CC66-219F-FE47B38798BF}"/>
              </a:ext>
            </a:extLst>
          </p:cNvPr>
          <p:cNvPicPr>
            <a:picLocks noChangeAspect="1"/>
          </p:cNvPicPr>
          <p:nvPr/>
        </p:nvPicPr>
        <p:blipFill>
          <a:blip r:embed="rId5"/>
          <a:srcRect t="53667" r="-1" b="5167"/>
          <a:stretch>
            <a:fillRect/>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p:spPr>
      </p:pic>
      <p:pic>
        <p:nvPicPr>
          <p:cNvPr id="16" name="Afbeelding 15" descr="Afbeelding met kleding, Menselijk gezicht, schets, boek&#10;&#10;Door AI gegenereerde inhoud is mogelijk onjuist.">
            <a:extLst>
              <a:ext uri="{FF2B5EF4-FFF2-40B4-BE49-F238E27FC236}">
                <a16:creationId xmlns:a16="http://schemas.microsoft.com/office/drawing/2014/main" id="{3DEF7C39-EEEB-EA95-E2BC-BD3F8306539C}"/>
              </a:ext>
            </a:extLst>
          </p:cNvPr>
          <p:cNvPicPr>
            <a:picLocks noChangeAspect="1"/>
          </p:cNvPicPr>
          <p:nvPr/>
        </p:nvPicPr>
        <p:blipFill>
          <a:blip r:embed="rId6">
            <a:extLst>
              <a:ext uri="{28A0092B-C50C-407E-A947-70E740481C1C}">
                <a14:useLocalDpi xmlns:a14="http://schemas.microsoft.com/office/drawing/2010/main" val="0"/>
              </a:ext>
            </a:extLst>
          </a:blip>
          <a:srcRect r="3" b="16355"/>
          <a:stretch>
            <a:fillRect/>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86" name="Oval 85">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Afbeelding 9" descr="Afbeelding met symbool, zwart-wit&#10;&#10;Door AI gegenereerde inhoud is mogelijk onjuist.">
            <a:extLst>
              <a:ext uri="{FF2B5EF4-FFF2-40B4-BE49-F238E27FC236}">
                <a16:creationId xmlns:a16="http://schemas.microsoft.com/office/drawing/2014/main" id="{24B1CF9D-30E3-A25F-5A33-0FFD7EC194FA}"/>
              </a:ext>
            </a:extLst>
          </p:cNvPr>
          <p:cNvPicPr>
            <a:picLocks noChangeAspect="1"/>
          </p:cNvPicPr>
          <p:nvPr/>
        </p:nvPicPr>
        <p:blipFill>
          <a:blip r:embed="rId7">
            <a:extLst>
              <a:ext uri="{28A0092B-C50C-407E-A947-70E740481C1C}">
                <a14:useLocalDpi xmlns:a14="http://schemas.microsoft.com/office/drawing/2010/main" val="0"/>
              </a:ext>
            </a:extLst>
          </a:blip>
          <a:srcRect t="19818" r="-4" b="10929"/>
          <a:stretch>
            <a:fillRect/>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88" name="Freeform: Shape 87">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Afbeelding 13" descr="Afbeelding met schets, tekening, kunst, Menselijk gezicht&#10;&#10;Door AI gegenereerde inhoud is mogelijk onjuist.">
            <a:extLst>
              <a:ext uri="{FF2B5EF4-FFF2-40B4-BE49-F238E27FC236}">
                <a16:creationId xmlns:a16="http://schemas.microsoft.com/office/drawing/2014/main" id="{B2DCFDCD-1277-6C90-B3E0-E6558DB5C910}"/>
              </a:ext>
            </a:extLst>
          </p:cNvPr>
          <p:cNvPicPr>
            <a:picLocks noChangeAspect="1"/>
          </p:cNvPicPr>
          <p:nvPr/>
        </p:nvPicPr>
        <p:blipFill>
          <a:blip r:embed="rId8">
            <a:extLst>
              <a:ext uri="{28A0092B-C50C-407E-A947-70E740481C1C}">
                <a14:useLocalDpi xmlns:a14="http://schemas.microsoft.com/office/drawing/2010/main" val="0"/>
              </a:ext>
            </a:extLst>
          </a:blip>
          <a:srcRect r="-1" b="32543"/>
          <a:stretch>
            <a:fillRect/>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90" name="Freeform: Shape 89">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Afbeelding 11" descr="Afbeelding met schaar, zwart-wit, boksbeugel, gereedschap&#10;&#10;Door AI gegenereerde inhoud is mogelijk onjuist.">
            <a:extLst>
              <a:ext uri="{FF2B5EF4-FFF2-40B4-BE49-F238E27FC236}">
                <a16:creationId xmlns:a16="http://schemas.microsoft.com/office/drawing/2014/main" id="{BFF896DC-F92F-E422-D47E-F2C3CF7A7896}"/>
              </a:ext>
            </a:extLst>
          </p:cNvPr>
          <p:cNvPicPr>
            <a:picLocks noChangeAspect="1"/>
          </p:cNvPicPr>
          <p:nvPr/>
        </p:nvPicPr>
        <p:blipFill>
          <a:blip r:embed="rId9">
            <a:extLst>
              <a:ext uri="{28A0092B-C50C-407E-A947-70E740481C1C}">
                <a14:useLocalDpi xmlns:a14="http://schemas.microsoft.com/office/drawing/2010/main" val="0"/>
              </a:ext>
            </a:extLst>
          </a:blip>
          <a:srcRect l="14186" r="15517" b="-2"/>
          <a:stretch>
            <a:fillRect/>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4" name="Tijdelijke aanduiding voor dianummer 3">
            <a:extLst>
              <a:ext uri="{FF2B5EF4-FFF2-40B4-BE49-F238E27FC236}">
                <a16:creationId xmlns:a16="http://schemas.microsoft.com/office/drawing/2014/main" id="{86AFD904-73D2-11D9-E6B4-D55F403FD8C2}"/>
              </a:ext>
            </a:extLst>
          </p:cNvPr>
          <p:cNvSpPr>
            <a:spLocks noGrp="1"/>
          </p:cNvSpPr>
          <p:nvPr>
            <p:ph type="sldNum" sz="quarter" idx="12"/>
          </p:nvPr>
        </p:nvSpPr>
        <p:spPr>
          <a:xfrm>
            <a:off x="11406718" y="6108192"/>
            <a:ext cx="548640" cy="548640"/>
          </a:xfrm>
          <a:prstGeom prst="ellipse">
            <a:avLst/>
          </a:prstGeom>
          <a:solidFill>
            <a:srgbClr val="7F7F7F"/>
          </a:solidFill>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215BEA40-A4B7-4764-8BBE-A81F9CEBD413}" type="slidenum">
              <a:rPr kumimoji="0" lang="nl-BE" sz="1500" b="0" i="0" u="none" strike="noStrike" kern="1200" cap="none" spc="0" normalizeH="0" baseline="0" noProof="0">
                <a:ln>
                  <a:noFill/>
                </a:ln>
                <a:solidFill>
                  <a:srgbClr val="FFFFFF"/>
                </a:solidFill>
                <a:effectLst/>
                <a:uLnTx/>
                <a:uFillTx/>
                <a:latin typeface="Aptos" panose="021100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a:t>
            </a:fld>
            <a:endParaRPr kumimoji="0" lang="nl-BE" sz="15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 name="Opgenomen geluid">
            <a:hlinkClick r:id="" action="ppaction://media"/>
            <a:extLst>
              <a:ext uri="{FF2B5EF4-FFF2-40B4-BE49-F238E27FC236}">
                <a16:creationId xmlns:a16="http://schemas.microsoft.com/office/drawing/2014/main" id="{1FDB1769-5CD1-9B14-E207-408515CE0E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0644224"/>
      </p:ext>
    </p:extLst>
  </p:cSld>
  <p:clrMapOvr>
    <a:masterClrMapping/>
  </p:clrMapOvr>
  <mc:AlternateContent xmlns:mc="http://schemas.openxmlformats.org/markup-compatibility/2006">
    <mc:Choice xmlns:p14="http://schemas.microsoft.com/office/powerpoint/2010/main" Requires="p14">
      <p:transition spd="slow" p14:dur="2000" advTm="51014"/>
    </mc:Choice>
    <mc:Fallback>
      <p:transition spd="slow" advTm="5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BBAEF-708B-1C63-0F2F-CB4F8C2280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DB20B-0BF9-BB55-DB52-92BF263612ED}"/>
              </a:ext>
            </a:extLst>
          </p:cNvPr>
          <p:cNvSpPr>
            <a:spLocks noGrp="1"/>
          </p:cNvSpPr>
          <p:nvPr>
            <p:ph type="title"/>
          </p:nvPr>
        </p:nvSpPr>
        <p:spPr>
          <a:xfrm>
            <a:off x="838200" y="365125"/>
            <a:ext cx="10515600" cy="1325563"/>
          </a:xfrm>
        </p:spPr>
        <p:txBody>
          <a:bodyPr/>
          <a:lstStyle/>
          <a:p>
            <a:r>
              <a:rPr lang="nl-BE" noProof="0"/>
              <a:t>Afschaffing op 1.1.2026</a:t>
            </a:r>
            <a:endParaRPr lang="en-US"/>
          </a:p>
        </p:txBody>
      </p:sp>
      <p:sp>
        <p:nvSpPr>
          <p:cNvPr id="3" name="Content Placeholder 2">
            <a:extLst>
              <a:ext uri="{FF2B5EF4-FFF2-40B4-BE49-F238E27FC236}">
                <a16:creationId xmlns:a16="http://schemas.microsoft.com/office/drawing/2014/main" id="{29E7DEDE-4514-C8FC-694F-2ACDA2EBEF48}"/>
              </a:ext>
            </a:extLst>
          </p:cNvPr>
          <p:cNvSpPr>
            <a:spLocks noGrp="1"/>
          </p:cNvSpPr>
          <p:nvPr>
            <p:ph idx="1"/>
          </p:nvPr>
        </p:nvSpPr>
        <p:spPr>
          <a:xfrm>
            <a:off x="838200" y="1825625"/>
            <a:ext cx="11224414" cy="4351338"/>
          </a:xfrm>
        </p:spPr>
        <p:txBody>
          <a:bodyPr vert="horz" lIns="91440" tIns="45720" rIns="91440" bIns="45720" rtlCol="0" anchor="t">
            <a:normAutofit/>
          </a:bodyPr>
          <a:lstStyle/>
          <a:p>
            <a:r>
              <a:rPr lang="en-US" sz="2800" err="1"/>
              <a:t>Tijdelijk</a:t>
            </a:r>
            <a:r>
              <a:rPr lang="en-US" sz="2800"/>
              <a:t> </a:t>
            </a:r>
            <a:r>
              <a:rPr lang="en-US" sz="2800" err="1"/>
              <a:t>pensioen</a:t>
            </a:r>
            <a:r>
              <a:rPr lang="en-US" sz="2800"/>
              <a:t> </a:t>
            </a:r>
            <a:r>
              <a:rPr lang="en-US" sz="2800" err="1"/>
              <a:t>wegens</a:t>
            </a:r>
            <a:r>
              <a:rPr lang="en-US" sz="2800"/>
              <a:t> </a:t>
            </a:r>
            <a:r>
              <a:rPr lang="en-US" sz="2800" err="1"/>
              <a:t>medische</a:t>
            </a:r>
            <a:r>
              <a:rPr lang="en-US" sz="2800"/>
              <a:t> </a:t>
            </a:r>
            <a:r>
              <a:rPr lang="en-US" sz="2800" err="1"/>
              <a:t>ongeschiktheid</a:t>
            </a:r>
            <a:r>
              <a:rPr lang="en-US" sz="2800"/>
              <a:t> (TPZ)</a:t>
            </a:r>
          </a:p>
          <a:p>
            <a:r>
              <a:rPr lang="en-US" sz="2800" err="1"/>
              <a:t>Tijdelijke</a:t>
            </a:r>
            <a:r>
              <a:rPr lang="en-US" sz="2800"/>
              <a:t> </a:t>
            </a:r>
            <a:r>
              <a:rPr lang="en-US" sz="2800" err="1"/>
              <a:t>arbeidsongeschiktheid</a:t>
            </a:r>
            <a:r>
              <a:rPr lang="en-US" sz="2800"/>
              <a:t> </a:t>
            </a:r>
            <a:r>
              <a:rPr lang="en-US" sz="2800" err="1"/>
              <a:t>voor</a:t>
            </a:r>
            <a:r>
              <a:rPr lang="en-US" sz="2800"/>
              <a:t> </a:t>
            </a:r>
            <a:r>
              <a:rPr lang="en-US" sz="2800" err="1"/>
              <a:t>ambtenaren</a:t>
            </a:r>
            <a:r>
              <a:rPr lang="en-US" sz="2800"/>
              <a:t> (TAVA)</a:t>
            </a:r>
          </a:p>
          <a:p>
            <a:r>
              <a:rPr lang="en-US" sz="2800" err="1"/>
              <a:t>Ambtshalve</a:t>
            </a:r>
            <a:r>
              <a:rPr lang="en-US" sz="2800"/>
              <a:t> </a:t>
            </a:r>
            <a:r>
              <a:rPr lang="en-US" sz="2800" err="1"/>
              <a:t>pensioen</a:t>
            </a:r>
            <a:r>
              <a:rPr lang="en-US" sz="2800"/>
              <a:t> </a:t>
            </a:r>
            <a:r>
              <a:rPr lang="en-US" sz="2800" err="1"/>
              <a:t>bij</a:t>
            </a:r>
            <a:r>
              <a:rPr lang="en-US" sz="2800"/>
              <a:t> 365 </a:t>
            </a:r>
            <a:r>
              <a:rPr lang="en-US" sz="2800" err="1"/>
              <a:t>dagen</a:t>
            </a:r>
            <a:r>
              <a:rPr lang="en-US" sz="2800"/>
              <a:t> </a:t>
            </a:r>
            <a:r>
              <a:rPr lang="en-US" sz="2800" err="1"/>
              <a:t>ziek</a:t>
            </a:r>
            <a:r>
              <a:rPr lang="en-US" sz="2800"/>
              <a:t> </a:t>
            </a:r>
            <a:r>
              <a:rPr lang="en-US" sz="2800" err="1"/>
              <a:t>vanaf</a:t>
            </a:r>
            <a:r>
              <a:rPr lang="en-US" sz="2800"/>
              <a:t> 63 </a:t>
            </a:r>
            <a:r>
              <a:rPr lang="en-US" sz="2800" err="1"/>
              <a:t>jaar</a:t>
            </a:r>
            <a:endParaRPr lang="en-US" sz="2800"/>
          </a:p>
        </p:txBody>
      </p:sp>
      <p:sp>
        <p:nvSpPr>
          <p:cNvPr id="4" name="Tijdelijke aanduiding voor voettekst 3">
            <a:extLst>
              <a:ext uri="{FF2B5EF4-FFF2-40B4-BE49-F238E27FC236}">
                <a16:creationId xmlns:a16="http://schemas.microsoft.com/office/drawing/2014/main" id="{3012C51E-BE21-B902-5975-2F0D6D92ECC1}"/>
              </a:ext>
            </a:extLst>
          </p:cNvPr>
          <p:cNvSpPr>
            <a:spLocks noGrp="1"/>
          </p:cNvSpPr>
          <p:nvPr>
            <p:ph type="ftr" sz="quarter" idx="11"/>
          </p:nvPr>
        </p:nvSpPr>
        <p:spPr>
          <a:xfrm>
            <a:off x="943995" y="6409256"/>
            <a:ext cx="422808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115B3E"/>
                </a:solidFill>
                <a:effectLst/>
                <a:uLnTx/>
                <a:uFillTx/>
                <a:latin typeface="Franklin Gothic Book"/>
                <a:ea typeface="+mn-ea"/>
                <a:cs typeface="+mn-cs"/>
              </a:rPr>
              <a:t>Wat met onze pensioenen? Stand van zaken september 2025!</a:t>
            </a:r>
          </a:p>
        </p:txBody>
      </p:sp>
      <p:sp>
        <p:nvSpPr>
          <p:cNvPr id="5" name="Tijdelijke aanduiding voor dianummer 4">
            <a:extLst>
              <a:ext uri="{FF2B5EF4-FFF2-40B4-BE49-F238E27FC236}">
                <a16:creationId xmlns:a16="http://schemas.microsoft.com/office/drawing/2014/main" id="{619056A0-2444-3CA2-2E48-243DB38170D3}"/>
              </a:ext>
            </a:extLst>
          </p:cNvPr>
          <p:cNvSpPr>
            <a:spLocks noGrp="1"/>
          </p:cNvSpPr>
          <p:nvPr>
            <p:ph type="sldNum" sz="quarter" idx="12"/>
          </p:nvPr>
        </p:nvSpPr>
        <p:spPr>
          <a:xfrm>
            <a:off x="9319414" y="636916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FEE5F-DB0A-4081-A2D7-341D490940E1}" type="slidenum">
              <a:rPr kumimoji="0" lang="nl-BE" sz="1200" b="0" i="0" u="none" strike="noStrike" kern="1200" cap="none" spc="0" normalizeH="0" baseline="0" noProof="0" smtClean="0">
                <a:ln>
                  <a:noFill/>
                </a:ln>
                <a:solidFill>
                  <a:srgbClr val="115B3E">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srgbClr val="115B3E">
                  <a:tint val="75000"/>
                </a:srgbClr>
              </a:solidFill>
              <a:effectLst/>
              <a:uLnTx/>
              <a:uFillTx/>
              <a:latin typeface="Franklin Gothic Book"/>
              <a:ea typeface="+mn-ea"/>
              <a:cs typeface="+mn-cs"/>
            </a:endParaRPr>
          </a:p>
        </p:txBody>
      </p:sp>
      <p:pic>
        <p:nvPicPr>
          <p:cNvPr id="6" name="afschaffing TZP">
            <a:hlinkClick r:id="" action="ppaction://media"/>
            <a:extLst>
              <a:ext uri="{FF2B5EF4-FFF2-40B4-BE49-F238E27FC236}">
                <a16:creationId xmlns:a16="http://schemas.microsoft.com/office/drawing/2014/main" id="{44067A63-4251-186B-8B95-2E4DD38274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56808" y="3865880"/>
            <a:ext cx="406400" cy="406400"/>
          </a:xfrm>
          <a:prstGeom prst="rect">
            <a:avLst/>
          </a:prstGeom>
        </p:spPr>
      </p:pic>
    </p:spTree>
    <p:extLst>
      <p:ext uri="{BB962C8B-B14F-4D97-AF65-F5344CB8AC3E}">
        <p14:creationId xmlns:p14="http://schemas.microsoft.com/office/powerpoint/2010/main" val="2346073750"/>
      </p:ext>
    </p:extLst>
  </p:cSld>
  <p:clrMapOvr>
    <a:masterClrMapping/>
  </p:clrMapOvr>
  <mc:AlternateContent xmlns:mc="http://schemas.openxmlformats.org/markup-compatibility/2006">
    <mc:Choice xmlns:p14="http://schemas.microsoft.com/office/powerpoint/2010/main" Requires="p14">
      <p:transition spd="slow" p14:dur="2000" advTm="85025"/>
    </mc:Choice>
    <mc:Fallback>
      <p:transition spd="slow" advTm="85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F1D0C-5C4D-6A6E-0ED3-E20340DB6E51}"/>
              </a:ext>
            </a:extLst>
          </p:cNvPr>
          <p:cNvSpPr>
            <a:spLocks noGrp="1"/>
          </p:cNvSpPr>
          <p:nvPr>
            <p:ph type="title"/>
          </p:nvPr>
        </p:nvSpPr>
        <p:spPr>
          <a:xfrm>
            <a:off x="43661" y="0"/>
            <a:ext cx="12148339" cy="934286"/>
          </a:xfrm>
        </p:spPr>
        <p:txBody>
          <a:bodyPr>
            <a:normAutofit/>
          </a:bodyPr>
          <a:lstStyle/>
          <a:p>
            <a:pPr algn="ctr"/>
            <a:r>
              <a:rPr kumimoji="0" lang="nl-BE" sz="4400" b="0" i="0" u="none" strike="noStrike" kern="1200" cap="none" spc="0" normalizeH="0" baseline="0" noProof="0">
                <a:ln>
                  <a:noFill/>
                </a:ln>
                <a:solidFill>
                  <a:prstClr val="black"/>
                </a:solidFill>
                <a:effectLst/>
                <a:uLnTx/>
                <a:uFillTx/>
                <a:latin typeface="Aptos Display" panose="02110004020202020204"/>
                <a:ea typeface="+mj-ea"/>
                <a:cs typeface="+mj-cs"/>
              </a:rPr>
              <a:t>Overgangsmaatregel ziektepensioen </a:t>
            </a:r>
            <a:endParaRPr lang="nl-BE"/>
          </a:p>
        </p:txBody>
      </p:sp>
      <p:graphicFrame>
        <p:nvGraphicFramePr>
          <p:cNvPr id="4" name="Tijdelijke aanduiding voor inhoud 3">
            <a:extLst>
              <a:ext uri="{FF2B5EF4-FFF2-40B4-BE49-F238E27FC236}">
                <a16:creationId xmlns:a16="http://schemas.microsoft.com/office/drawing/2014/main" id="{E6EBB4BF-DA1A-067E-DB1D-2C66AB7E3E3F}"/>
              </a:ext>
            </a:extLst>
          </p:cNvPr>
          <p:cNvGraphicFramePr>
            <a:graphicFrameLocks noGrp="1"/>
          </p:cNvGraphicFramePr>
          <p:nvPr>
            <p:ph idx="1"/>
          </p:nvPr>
        </p:nvGraphicFramePr>
        <p:xfrm>
          <a:off x="0" y="934286"/>
          <a:ext cx="12192000" cy="59055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995300233"/>
                    </a:ext>
                  </a:extLst>
                </a:gridCol>
                <a:gridCol w="4064000">
                  <a:extLst>
                    <a:ext uri="{9D8B030D-6E8A-4147-A177-3AD203B41FA5}">
                      <a16:colId xmlns:a16="http://schemas.microsoft.com/office/drawing/2014/main" val="584914143"/>
                    </a:ext>
                  </a:extLst>
                </a:gridCol>
                <a:gridCol w="4064000">
                  <a:extLst>
                    <a:ext uri="{9D8B030D-6E8A-4147-A177-3AD203B41FA5}">
                      <a16:colId xmlns:a16="http://schemas.microsoft.com/office/drawing/2014/main" val="4138552631"/>
                    </a:ext>
                  </a:extLst>
                </a:gridCol>
              </a:tblGrid>
              <a:tr h="733233">
                <a:tc>
                  <a:txBody>
                    <a:bodyPr/>
                    <a:lstStyle/>
                    <a:p>
                      <a:r>
                        <a:rPr lang="nl-BE" sz="2400"/>
                        <a:t>Ingangsdatum TPZ</a:t>
                      </a:r>
                    </a:p>
                  </a:txBody>
                  <a:tcPr anchor="ctr"/>
                </a:tc>
                <a:tc>
                  <a:txBody>
                    <a:bodyPr/>
                    <a:lstStyle/>
                    <a:p>
                      <a:r>
                        <a:rPr lang="nl-BE" sz="2400"/>
                        <a:t>Duur van toekenning</a:t>
                      </a:r>
                    </a:p>
                  </a:txBody>
                  <a:tcPr anchor="ctr"/>
                </a:tc>
                <a:tc>
                  <a:txBody>
                    <a:bodyPr/>
                    <a:lstStyle/>
                    <a:p>
                      <a:r>
                        <a:rPr lang="nl-BE" sz="2000"/>
                        <a:t>Overgangsbepaling</a:t>
                      </a:r>
                    </a:p>
                  </a:txBody>
                  <a:tcPr anchor="ctr"/>
                </a:tc>
                <a:extLst>
                  <a:ext uri="{0D108BD9-81ED-4DB2-BD59-A6C34878D82A}">
                    <a16:rowId xmlns:a16="http://schemas.microsoft.com/office/drawing/2014/main" val="536841134"/>
                  </a:ext>
                </a:extLst>
              </a:tr>
              <a:tr h="1035410">
                <a:tc>
                  <a:txBody>
                    <a:bodyPr/>
                    <a:lstStyle/>
                    <a:p>
                      <a:r>
                        <a:rPr lang="nl-BE" sz="2000"/>
                        <a:t>Voor 01.01.2025</a:t>
                      </a:r>
                    </a:p>
                  </a:txBody>
                  <a:tcPr anchor="ctr"/>
                </a:tc>
                <a:tc>
                  <a:txBody>
                    <a:bodyPr/>
                    <a:lstStyle/>
                    <a:p>
                      <a:r>
                        <a:rPr lang="nl-BE" sz="2000"/>
                        <a:t>Max 24 maanden</a:t>
                      </a:r>
                    </a:p>
                  </a:txBody>
                  <a:tcPr anchor="ctr"/>
                </a:tc>
                <a:tc>
                  <a:txBody>
                    <a:bodyPr/>
                    <a:lstStyle/>
                    <a:p>
                      <a:r>
                        <a:rPr lang="nl-BE"/>
                        <a:t>Definitief PZ na max 24 maanden</a:t>
                      </a:r>
                    </a:p>
                  </a:txBody>
                  <a:tcPr anchor="ctr"/>
                </a:tc>
                <a:extLst>
                  <a:ext uri="{0D108BD9-81ED-4DB2-BD59-A6C34878D82A}">
                    <a16:rowId xmlns:a16="http://schemas.microsoft.com/office/drawing/2014/main" val="1519727765"/>
                  </a:ext>
                </a:extLst>
              </a:tr>
              <a:tr h="1035410">
                <a:tc>
                  <a:txBody>
                    <a:bodyPr/>
                    <a:lstStyle/>
                    <a:p>
                      <a:r>
                        <a:rPr lang="nl-BE" sz="2000"/>
                        <a:t>Na 31.12.2024 en voor 01.01.2026</a:t>
                      </a:r>
                    </a:p>
                  </a:txBody>
                  <a:tcPr anchor="ctr"/>
                </a:tc>
                <a:tc>
                  <a:txBody>
                    <a:bodyPr/>
                    <a:lstStyle/>
                    <a:p>
                      <a:r>
                        <a:rPr lang="nl-BE" sz="2000"/>
                        <a:t>Max 36 maanden</a:t>
                      </a:r>
                    </a:p>
                  </a:txBody>
                  <a:tcPr anchor="ctr"/>
                </a:tc>
                <a:tc>
                  <a:txBody>
                    <a:bodyPr/>
                    <a:lstStyle/>
                    <a:p>
                      <a:r>
                        <a:rPr lang="nl-BE"/>
                        <a:t>Definitief PZ na max 36 maanden</a:t>
                      </a:r>
                    </a:p>
                  </a:txBody>
                  <a:tcPr anchor="ctr"/>
                </a:tc>
                <a:extLst>
                  <a:ext uri="{0D108BD9-81ED-4DB2-BD59-A6C34878D82A}">
                    <a16:rowId xmlns:a16="http://schemas.microsoft.com/office/drawing/2014/main" val="2992584443"/>
                  </a:ext>
                </a:extLst>
              </a:tr>
              <a:tr h="1035410">
                <a:tc>
                  <a:txBody>
                    <a:bodyPr/>
                    <a:lstStyle/>
                    <a:p>
                      <a:r>
                        <a:rPr lang="nl-BE" sz="2000"/>
                        <a:t>Na 31.12.2024 en voor 01.01.2026 TPZ + ongeschikt voor huidig ambt, geschikt voor ander ambt</a:t>
                      </a:r>
                    </a:p>
                  </a:txBody>
                  <a:tcPr anchor="ctr"/>
                </a:tc>
                <a:tc>
                  <a:txBody>
                    <a:bodyPr/>
                    <a:lstStyle/>
                    <a:p>
                      <a:r>
                        <a:rPr lang="nl-BE" sz="2000"/>
                        <a:t>Max 12 maanden tijd opnemen ander ambt</a:t>
                      </a:r>
                    </a:p>
                  </a:txBody>
                  <a:tcPr anchor="ctr"/>
                </a:tc>
                <a:tc>
                  <a:txBody>
                    <a:bodyPr/>
                    <a:lstStyle/>
                    <a:p>
                      <a:pPr marL="0" indent="0">
                        <a:buFontTx/>
                        <a:buNone/>
                      </a:pPr>
                      <a:r>
                        <a:rPr lang="nl-BE"/>
                        <a:t>Definitief PZ na max 36 maanden</a:t>
                      </a:r>
                    </a:p>
                  </a:txBody>
                  <a:tcPr anchor="ctr"/>
                </a:tc>
                <a:extLst>
                  <a:ext uri="{0D108BD9-81ED-4DB2-BD59-A6C34878D82A}">
                    <a16:rowId xmlns:a16="http://schemas.microsoft.com/office/drawing/2014/main" val="1533542428"/>
                  </a:ext>
                </a:extLst>
              </a:tr>
              <a:tr h="2066037">
                <a:tc gridSpan="3">
                  <a:txBody>
                    <a:bodyPr/>
                    <a:lstStyle/>
                    <a:p>
                      <a:pPr marL="0" indent="0">
                        <a:buFont typeface="Arial" panose="020B0604020202020204" pitchFamily="34" charset="0"/>
                        <a:buNone/>
                      </a:pPr>
                      <a:r>
                        <a:rPr lang="nl-BE" sz="2400" b="1" u="sng"/>
                        <a:t>Stopzetting TPZ:</a:t>
                      </a:r>
                    </a:p>
                    <a:p>
                      <a:pPr marL="285750" indent="-285750">
                        <a:buFont typeface="Arial" panose="020B0604020202020204" pitchFamily="34" charset="0"/>
                        <a:buChar char="•"/>
                      </a:pPr>
                      <a:r>
                        <a:rPr lang="nl-BE" sz="2400"/>
                        <a:t>Bij vrijwillige werkhervatting of definitief geschikt voor ambt van benoeming</a:t>
                      </a:r>
                    </a:p>
                    <a:p>
                      <a:pPr marL="285750" indent="-285750">
                        <a:buFont typeface="Arial" panose="020B0604020202020204" pitchFamily="34" charset="0"/>
                        <a:buChar char="•"/>
                      </a:pPr>
                      <a:r>
                        <a:rPr lang="nl-BE" sz="2400"/>
                        <a:t>Bij opname ander ambt als ongeschikt ambt van benoeming</a:t>
                      </a:r>
                    </a:p>
                    <a:p>
                      <a:pPr marL="285750" indent="-285750">
                        <a:buFont typeface="Arial" panose="020B0604020202020204" pitchFamily="34" charset="0"/>
                        <a:buChar char="•"/>
                      </a:pPr>
                      <a:r>
                        <a:rPr lang="nl-BE" sz="2400"/>
                        <a:t>Opnieuw ziek binnen duurtijd TPZ (24 of 36 maanden): definitief pensioen wegens ziekte </a:t>
                      </a:r>
                    </a:p>
                  </a:txBody>
                  <a:tcPr anchor="ctr"/>
                </a:tc>
                <a:tc hMerge="1">
                  <a:txBody>
                    <a:bodyPr/>
                    <a:lstStyle/>
                    <a:p>
                      <a:endParaRPr lang="nl-BE"/>
                    </a:p>
                  </a:txBody>
                  <a:tcPr/>
                </a:tc>
                <a:tc hMerge="1">
                  <a:txBody>
                    <a:bodyPr/>
                    <a:lstStyle/>
                    <a:p>
                      <a:pPr marL="0" indent="0">
                        <a:buFontTx/>
                        <a:buNone/>
                      </a:pPr>
                      <a:endParaRPr lang="nl-BE"/>
                    </a:p>
                  </a:txBody>
                  <a:tcPr/>
                </a:tc>
                <a:extLst>
                  <a:ext uri="{0D108BD9-81ED-4DB2-BD59-A6C34878D82A}">
                    <a16:rowId xmlns:a16="http://schemas.microsoft.com/office/drawing/2014/main" val="1122332132"/>
                  </a:ext>
                </a:extLst>
              </a:tr>
            </a:tbl>
          </a:graphicData>
        </a:graphic>
      </p:graphicFrame>
      <p:sp>
        <p:nvSpPr>
          <p:cNvPr id="5" name="Tijdelijke aanduiding voor dianummer 4">
            <a:extLst>
              <a:ext uri="{FF2B5EF4-FFF2-40B4-BE49-F238E27FC236}">
                <a16:creationId xmlns:a16="http://schemas.microsoft.com/office/drawing/2014/main" id="{1948A995-91C6-6962-527F-5D800F0384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FEE5F-DB0A-4081-A2D7-341D490940E1}" type="slidenum">
              <a:rPr kumimoji="0" lang="nl-BE" sz="1200" b="0" i="0" u="none" strike="noStrike" kern="1200" cap="none" spc="0" normalizeH="0" baseline="0" noProof="0" smtClean="0">
                <a:ln>
                  <a:noFill/>
                </a:ln>
                <a:solidFill>
                  <a:srgbClr val="115B3E">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srgbClr val="115B3E">
                  <a:tint val="75000"/>
                </a:srgbClr>
              </a:solidFill>
              <a:effectLst/>
              <a:uLnTx/>
              <a:uFillTx/>
              <a:latin typeface="Franklin Gothic Book"/>
              <a:ea typeface="+mn-ea"/>
              <a:cs typeface="+mn-cs"/>
            </a:endParaRPr>
          </a:p>
        </p:txBody>
      </p:sp>
      <p:pic>
        <p:nvPicPr>
          <p:cNvPr id="3" name="overgang TPZ">
            <a:hlinkClick r:id="" action="ppaction://media"/>
            <a:extLst>
              <a:ext uri="{FF2B5EF4-FFF2-40B4-BE49-F238E27FC236}">
                <a16:creationId xmlns:a16="http://schemas.microsoft.com/office/drawing/2014/main" id="{EE1B937A-9942-DC26-6377-D125A333C1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46112" y="2995168"/>
            <a:ext cx="406400" cy="406400"/>
          </a:xfrm>
          <a:prstGeom prst="rect">
            <a:avLst/>
          </a:prstGeom>
        </p:spPr>
      </p:pic>
    </p:spTree>
    <p:extLst>
      <p:ext uri="{BB962C8B-B14F-4D97-AF65-F5344CB8AC3E}">
        <p14:creationId xmlns:p14="http://schemas.microsoft.com/office/powerpoint/2010/main" val="3781591300"/>
      </p:ext>
    </p:extLst>
  </p:cSld>
  <p:clrMapOvr>
    <a:masterClrMapping/>
  </p:clrMapOvr>
  <mc:AlternateContent xmlns:mc="http://schemas.openxmlformats.org/markup-compatibility/2006">
    <mc:Choice xmlns:p14="http://schemas.microsoft.com/office/powerpoint/2010/main" Requires="p14">
      <p:transition spd="slow" p14:dur="2000" advTm="49179"/>
    </mc:Choice>
    <mc:Fallback>
      <p:transition spd="slow" advTm="49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3300">
            <a:alpha val="25000"/>
          </a:srgbClr>
        </a:solidFill>
        <a:effectLst/>
      </p:bgPr>
    </p:bg>
    <p:spTree>
      <p:nvGrpSpPr>
        <p:cNvPr id="1" name="">
          <a:extLst>
            <a:ext uri="{FF2B5EF4-FFF2-40B4-BE49-F238E27FC236}">
              <a16:creationId xmlns:a16="http://schemas.microsoft.com/office/drawing/2014/main" id="{AB331393-703C-DF27-1F95-3BA192F93B4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B25AA4-AB83-13D0-A9DD-090C2DAE1C37}"/>
              </a:ext>
            </a:extLst>
          </p:cNvPr>
          <p:cNvSpPr>
            <a:spLocks noGrp="1"/>
          </p:cNvSpPr>
          <p:nvPr>
            <p:ph type="title"/>
          </p:nvPr>
        </p:nvSpPr>
        <p:spPr>
          <a:xfrm>
            <a:off x="838200" y="365125"/>
            <a:ext cx="10515600" cy="1325563"/>
          </a:xfrm>
        </p:spPr>
        <p:txBody>
          <a:bodyPr anchor="ctr">
            <a:normAutofit/>
          </a:bodyPr>
          <a:lstStyle/>
          <a:p>
            <a:r>
              <a:rPr lang="nl-BE"/>
              <a:t>Ongerust over het ziekteverlof!</a:t>
            </a:r>
          </a:p>
        </p:txBody>
      </p:sp>
      <p:sp>
        <p:nvSpPr>
          <p:cNvPr id="3" name="Tijdelijke aanduiding voor inhoud 2">
            <a:extLst>
              <a:ext uri="{FF2B5EF4-FFF2-40B4-BE49-F238E27FC236}">
                <a16:creationId xmlns:a16="http://schemas.microsoft.com/office/drawing/2014/main" id="{46319F0A-792A-B415-7EAC-DE8615B9874C}"/>
              </a:ext>
            </a:extLst>
          </p:cNvPr>
          <p:cNvSpPr>
            <a:spLocks noGrp="1"/>
          </p:cNvSpPr>
          <p:nvPr>
            <p:ph idx="1"/>
          </p:nvPr>
        </p:nvSpPr>
        <p:spPr>
          <a:xfrm>
            <a:off x="838200" y="1825625"/>
            <a:ext cx="9963150" cy="4351338"/>
          </a:xfrm>
        </p:spPr>
        <p:txBody>
          <a:bodyPr>
            <a:normAutofit/>
          </a:bodyPr>
          <a:lstStyle/>
          <a:p>
            <a:pPr eaLnBrk="0" fontAlgn="base" hangingPunct="0">
              <a:lnSpc>
                <a:spcPct val="125000"/>
              </a:lnSpc>
              <a:spcBef>
                <a:spcPct val="0"/>
              </a:spcBef>
              <a:spcAft>
                <a:spcPct val="0"/>
              </a:spcAft>
              <a:buClrTx/>
            </a:pPr>
            <a:r>
              <a:rPr lang="nl-BE" altLang="nl-BE" sz="2400" b="1">
                <a:latin typeface="+mj-lt"/>
              </a:rPr>
              <a:t>Rechtspositie behouden is belangrijk</a:t>
            </a:r>
            <a:endParaRPr lang="nl-BE" altLang="nl-BE" sz="2400">
              <a:latin typeface="+mj-lt"/>
            </a:endParaRPr>
          </a:p>
          <a:p>
            <a:pPr eaLnBrk="0" fontAlgn="base" hangingPunct="0">
              <a:lnSpc>
                <a:spcPct val="125000"/>
              </a:lnSpc>
              <a:spcBef>
                <a:spcPct val="0"/>
              </a:spcBef>
              <a:spcAft>
                <a:spcPct val="0"/>
              </a:spcAft>
              <a:buClrTx/>
            </a:pPr>
            <a:r>
              <a:rPr lang="nl-BE" altLang="nl-BE" sz="2400" b="1">
                <a:latin typeface="+mj-lt"/>
              </a:rPr>
              <a:t>Druk op de ziekteregeling</a:t>
            </a:r>
            <a:endParaRPr lang="nl-BE" altLang="nl-BE" sz="2400">
              <a:latin typeface="+mj-lt"/>
            </a:endParaRPr>
          </a:p>
          <a:p>
            <a:pPr eaLnBrk="0" fontAlgn="base" hangingPunct="0">
              <a:lnSpc>
                <a:spcPct val="125000"/>
              </a:lnSpc>
              <a:spcBef>
                <a:spcPct val="0"/>
              </a:spcBef>
              <a:spcAft>
                <a:spcPct val="0"/>
              </a:spcAft>
              <a:buClrTx/>
            </a:pPr>
            <a:r>
              <a:rPr lang="nl-BE" altLang="nl-BE" sz="2400" b="1"/>
              <a:t>(On)gehoorde uitspraak: “Dreigt</a:t>
            </a:r>
            <a:r>
              <a:rPr lang="nl-BE" altLang="nl-BE" sz="2400" b="1">
                <a:latin typeface="+mj-lt"/>
              </a:rPr>
              <a:t> ontslag voor langdurig zieke collega’s?”</a:t>
            </a:r>
          </a:p>
          <a:p>
            <a:pPr eaLnBrk="0" fontAlgn="base" hangingPunct="0">
              <a:lnSpc>
                <a:spcPct val="125000"/>
              </a:lnSpc>
              <a:spcBef>
                <a:spcPct val="0"/>
              </a:spcBef>
              <a:spcAft>
                <a:spcPct val="0"/>
              </a:spcAft>
              <a:buClrTx/>
            </a:pPr>
            <a:r>
              <a:rPr lang="nl-BE" altLang="nl-BE" sz="2400" b="1">
                <a:latin typeface="+mj-lt"/>
              </a:rPr>
              <a:t>Echte oplossingen gevraagd</a:t>
            </a:r>
            <a:endParaRPr lang="nl-BE" altLang="nl-BE" sz="2400">
              <a:latin typeface="+mj-lt"/>
            </a:endParaRPr>
          </a:p>
          <a:p>
            <a:pPr lvl="1" eaLnBrk="0" fontAlgn="base" hangingPunct="0">
              <a:lnSpc>
                <a:spcPct val="125000"/>
              </a:lnSpc>
              <a:spcBef>
                <a:spcPct val="0"/>
              </a:spcBef>
              <a:spcAft>
                <a:spcPct val="0"/>
              </a:spcAft>
              <a:buClrTx/>
            </a:pPr>
            <a:r>
              <a:rPr lang="nl-BE" altLang="nl-BE" sz="2400">
                <a:latin typeface="+mj-lt"/>
              </a:rPr>
              <a:t>Vlaanderen moet werk werkbaarder maken </a:t>
            </a:r>
          </a:p>
          <a:p>
            <a:pPr lvl="1" eaLnBrk="0" fontAlgn="base" hangingPunct="0">
              <a:lnSpc>
                <a:spcPct val="125000"/>
              </a:lnSpc>
              <a:spcBef>
                <a:spcPct val="0"/>
              </a:spcBef>
              <a:spcAft>
                <a:spcPct val="0"/>
              </a:spcAft>
              <a:buClrTx/>
            </a:pPr>
            <a:r>
              <a:rPr lang="nl-BE" altLang="nl-BE" sz="2400">
                <a:latin typeface="+mj-lt"/>
              </a:rPr>
              <a:t>Inzetten op preventie en re-integratie</a:t>
            </a:r>
          </a:p>
        </p:txBody>
      </p:sp>
      <p:sp>
        <p:nvSpPr>
          <p:cNvPr id="4" name="Tijdelijke aanduiding voor voettekst 3">
            <a:extLst>
              <a:ext uri="{FF2B5EF4-FFF2-40B4-BE49-F238E27FC236}">
                <a16:creationId xmlns:a16="http://schemas.microsoft.com/office/drawing/2014/main" id="{0DBB623C-49E2-F5CC-50A4-2124EFEB62C5}"/>
              </a:ext>
            </a:extLst>
          </p:cNvPr>
          <p:cNvSpPr>
            <a:spLocks noGrp="1"/>
          </p:cNvSpPr>
          <p:nvPr>
            <p:ph type="ftr" sz="quarter" idx="11"/>
          </p:nvPr>
        </p:nvSpPr>
        <p:spPr>
          <a:xfrm>
            <a:off x="943995" y="6409256"/>
            <a:ext cx="422808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BE" sz="1100" b="0" i="0" u="none" strike="noStrike" kern="1200" cap="none" spc="0" normalizeH="0" baseline="0" noProof="0">
                <a:ln>
                  <a:noFill/>
                </a:ln>
                <a:solidFill>
                  <a:srgbClr val="115B3E"/>
                </a:solidFill>
                <a:effectLst/>
                <a:uLnTx/>
                <a:uFillTx/>
                <a:latin typeface="Franklin Gothic Book"/>
                <a:ea typeface="+mn-ea"/>
                <a:cs typeface="+mn-cs"/>
              </a:rPr>
              <a:t>Wat met onze pensioenen? Stand van zaken september 2025!</a:t>
            </a:r>
          </a:p>
        </p:txBody>
      </p:sp>
      <p:sp>
        <p:nvSpPr>
          <p:cNvPr id="5" name="Tijdelijke aanduiding voor dianummer 4">
            <a:extLst>
              <a:ext uri="{FF2B5EF4-FFF2-40B4-BE49-F238E27FC236}">
                <a16:creationId xmlns:a16="http://schemas.microsoft.com/office/drawing/2014/main" id="{880CC5DC-6585-1EAA-BEEE-966BA82AE464}"/>
              </a:ext>
            </a:extLst>
          </p:cNvPr>
          <p:cNvSpPr>
            <a:spLocks noGrp="1"/>
          </p:cNvSpPr>
          <p:nvPr>
            <p:ph type="sldNum" sz="quarter" idx="12"/>
          </p:nvPr>
        </p:nvSpPr>
        <p:spPr>
          <a:xfrm>
            <a:off x="9319414" y="6369165"/>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0FEE5F-DB0A-4081-A2D7-341D490940E1}" type="slidenum">
              <a:rPr kumimoji="0" lang="nl-BE" sz="1200" b="0" i="0" u="none" strike="noStrike" kern="1200" cap="none" spc="0" normalizeH="0" baseline="0" noProof="0" smtClean="0">
                <a:ln>
                  <a:noFill/>
                </a:ln>
                <a:solidFill>
                  <a:srgbClr val="115B3E">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nl-BE" sz="1200" b="0" i="0" u="none" strike="noStrike" kern="1200" cap="none" spc="0" normalizeH="0" baseline="0" noProof="0">
              <a:ln>
                <a:noFill/>
              </a:ln>
              <a:solidFill>
                <a:srgbClr val="115B3E">
                  <a:tint val="75000"/>
                </a:srgbClr>
              </a:solidFill>
              <a:effectLst/>
              <a:uLnTx/>
              <a:uFillTx/>
              <a:latin typeface="Franklin Gothic Book"/>
              <a:ea typeface="+mn-ea"/>
              <a:cs typeface="+mn-cs"/>
            </a:endParaRPr>
          </a:p>
        </p:txBody>
      </p:sp>
      <p:pic>
        <p:nvPicPr>
          <p:cNvPr id="7" name="Afbeelding 6" descr="Afbeelding met schets, tekening, kunst, tekenfilm&#10;&#10;Door AI gegenereerde inhoud is mogelijk onjuist.">
            <a:extLst>
              <a:ext uri="{FF2B5EF4-FFF2-40B4-BE49-F238E27FC236}">
                <a16:creationId xmlns:a16="http://schemas.microsoft.com/office/drawing/2014/main" id="{0B8B694C-94DE-7981-6820-89877001F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746" y="4192317"/>
            <a:ext cx="3756814" cy="2582064"/>
          </a:xfrm>
          <a:prstGeom prst="rect">
            <a:avLst/>
          </a:prstGeom>
        </p:spPr>
      </p:pic>
    </p:spTree>
    <p:extLst>
      <p:ext uri="{BB962C8B-B14F-4D97-AF65-F5344CB8AC3E}">
        <p14:creationId xmlns:p14="http://schemas.microsoft.com/office/powerpoint/2010/main" val="2909527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3300">
            <a:alpha val="25000"/>
          </a:srgbClr>
        </a:solidFill>
        <a:effectLst/>
      </p:bgPr>
    </p:bg>
    <p:spTree>
      <p:nvGrpSpPr>
        <p:cNvPr id="1" name="">
          <a:extLst>
            <a:ext uri="{FF2B5EF4-FFF2-40B4-BE49-F238E27FC236}">
              <a16:creationId xmlns:a16="http://schemas.microsoft.com/office/drawing/2014/main" id="{E29B90FD-F5CF-FD09-7450-731E77025564}"/>
            </a:ext>
          </a:extLst>
        </p:cNvPr>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24A7A969-0A9A-DA98-5464-EAF7894D2E88}"/>
              </a:ext>
            </a:extLst>
          </p:cNvPr>
          <p:cNvSpPr>
            <a:spLocks noGrp="1"/>
          </p:cNvSpPr>
          <p:nvPr>
            <p:ph type="sldNum" sz="quarter" idx="12"/>
          </p:nvPr>
        </p:nvSpPr>
        <p:spPr>
          <a:xfrm>
            <a:off x="8610600" y="6664013"/>
            <a:ext cx="2743200" cy="403499"/>
          </a:xfrm>
        </p:spPr>
        <p:txBody>
          <a:bodyPr vert="horz" lIns="83692" tIns="41847" rIns="83692" bIns="41847" rtlCol="0" anchor="ctr">
            <a:normAutofit/>
          </a:bodyPr>
          <a:lstStyle/>
          <a:p>
            <a:pPr marL="0" marR="0" lvl="0" indent="0" algn="r" defTabSz="836999" rtl="0" eaLnBrk="1" fontAlgn="auto" latinLnBrk="0" hangingPunct="1">
              <a:lnSpc>
                <a:spcPct val="100000"/>
              </a:lnSpc>
              <a:spcBef>
                <a:spcPts val="0"/>
              </a:spcBef>
              <a:spcAft>
                <a:spcPts val="549"/>
              </a:spcAft>
              <a:buClrTx/>
              <a:buSzTx/>
              <a:buFontTx/>
              <a:buNone/>
              <a:tabLst/>
              <a:defRPr/>
            </a:pPr>
            <a:fld id="{48E23CAB-B26B-401E-88F5-83FCC109AC18}" type="slidenum">
              <a:rPr kumimoji="0" lang="en-US" sz="1099"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836999" rtl="0" eaLnBrk="1" fontAlgn="auto" latinLnBrk="0" hangingPunct="1">
                <a:lnSpc>
                  <a:spcPct val="100000"/>
                </a:lnSpc>
                <a:spcBef>
                  <a:spcPts val="0"/>
                </a:spcBef>
                <a:spcAft>
                  <a:spcPts val="549"/>
                </a:spcAft>
                <a:buClrTx/>
                <a:buSzTx/>
                <a:buFontTx/>
                <a:buNone/>
                <a:tabLst/>
                <a:defRPr/>
              </a:pPr>
              <a:t>13</a:t>
            </a:fld>
            <a:endParaRPr kumimoji="0" lang="en-US" sz="109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jdelijke aanduiding voor voettekst 4">
            <a:extLst>
              <a:ext uri="{FF2B5EF4-FFF2-40B4-BE49-F238E27FC236}">
                <a16:creationId xmlns:a16="http://schemas.microsoft.com/office/drawing/2014/main" id="{ACAC58B5-3932-0A83-5C69-C32336F9D265}"/>
              </a:ext>
            </a:extLst>
          </p:cNvPr>
          <p:cNvSpPr>
            <a:spLocks noGrp="1"/>
          </p:cNvSpPr>
          <p:nvPr>
            <p:ph type="ftr" sz="quarter" idx="11"/>
          </p:nvPr>
        </p:nvSpPr>
        <p:spPr>
          <a:xfrm>
            <a:off x="943995" y="6409256"/>
            <a:ext cx="422808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BE" sz="1100" b="0" i="0" u="none" strike="noStrike" kern="1200" cap="none" spc="0" normalizeH="0" baseline="0" noProof="0">
                <a:ln>
                  <a:noFill/>
                </a:ln>
                <a:solidFill>
                  <a:srgbClr val="115B3E"/>
                </a:solidFill>
                <a:effectLst/>
                <a:uLnTx/>
                <a:uFillTx/>
                <a:latin typeface="Franklin Gothic Book"/>
                <a:ea typeface="+mn-ea"/>
                <a:cs typeface="+mn-cs"/>
              </a:rPr>
              <a:t>Wat met onze pensioenen? Stand van zaken september 2025!</a:t>
            </a:r>
          </a:p>
        </p:txBody>
      </p:sp>
      <p:sp>
        <p:nvSpPr>
          <p:cNvPr id="2" name="Titel 1">
            <a:extLst>
              <a:ext uri="{FF2B5EF4-FFF2-40B4-BE49-F238E27FC236}">
                <a16:creationId xmlns:a16="http://schemas.microsoft.com/office/drawing/2014/main" id="{01278B67-B02C-D24D-A641-DC7D1B54E2D7}"/>
              </a:ext>
            </a:extLst>
          </p:cNvPr>
          <p:cNvSpPr>
            <a:spLocks noGrp="1"/>
          </p:cNvSpPr>
          <p:nvPr>
            <p:ph type="title"/>
          </p:nvPr>
        </p:nvSpPr>
        <p:spPr>
          <a:xfrm>
            <a:off x="838200" y="365125"/>
            <a:ext cx="10515600" cy="1460500"/>
          </a:xfrm>
        </p:spPr>
        <p:txBody>
          <a:bodyPr anchor="ctr">
            <a:normAutofit/>
          </a:bodyPr>
          <a:lstStyle/>
          <a:p>
            <a:pPr>
              <a:lnSpc>
                <a:spcPct val="125000"/>
              </a:lnSpc>
            </a:pPr>
            <a:r>
              <a:rPr lang="nl-BE" sz="6000"/>
              <a:t>De strijd is nog niet gestreden!</a:t>
            </a:r>
          </a:p>
        </p:txBody>
      </p:sp>
      <p:pic>
        <p:nvPicPr>
          <p:cNvPr id="4" name="Afbeelding 3" descr="Afbeelding met schets, tekening, kunst, illustratie&#10;&#10;Door AI gegenereerde inhoud is mogelijk onjuist.">
            <a:extLst>
              <a:ext uri="{FF2B5EF4-FFF2-40B4-BE49-F238E27FC236}">
                <a16:creationId xmlns:a16="http://schemas.microsoft.com/office/drawing/2014/main" id="{E1B93753-18CA-AF62-163E-E2DC430159E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2165" b="-2"/>
          <a:stretch>
            <a:fillRect/>
          </a:stretch>
        </p:blipFill>
        <p:spPr>
          <a:xfrm>
            <a:off x="3340628" y="1825625"/>
            <a:ext cx="5510743" cy="4351338"/>
          </a:xfrm>
          <a:prstGeom prst="rect">
            <a:avLst/>
          </a:prstGeom>
          <a:noFill/>
        </p:spPr>
      </p:pic>
    </p:spTree>
    <p:extLst>
      <p:ext uri="{BB962C8B-B14F-4D97-AF65-F5344CB8AC3E}">
        <p14:creationId xmlns:p14="http://schemas.microsoft.com/office/powerpoint/2010/main" val="1365293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73AC"/>
        </a:solidFill>
        <a:effectLst/>
      </p:bgPr>
    </p:bg>
    <p:spTree>
      <p:nvGrpSpPr>
        <p:cNvPr id="1" name=""/>
        <p:cNvGrpSpPr/>
        <p:nvPr/>
      </p:nvGrpSpPr>
      <p:grpSpPr>
        <a:xfrm>
          <a:off x="0" y="0"/>
          <a:ext cx="0" cy="0"/>
          <a:chOff x="0" y="0"/>
          <a:chExt cx="0" cy="0"/>
        </a:xfrm>
      </p:grpSpPr>
      <p:sp>
        <p:nvSpPr>
          <p:cNvPr id="2" name="Freeform 2"/>
          <p:cNvSpPr/>
          <p:nvPr/>
        </p:nvSpPr>
        <p:spPr>
          <a:xfrm>
            <a:off x="685800" y="5810678"/>
            <a:ext cx="1032251" cy="656983"/>
          </a:xfrm>
          <a:custGeom>
            <a:avLst/>
            <a:gdLst/>
            <a:ahLst/>
            <a:cxnLst/>
            <a:rect l="l" t="t" r="r" b="b"/>
            <a:pathLst>
              <a:path w="1548376" h="985475">
                <a:moveTo>
                  <a:pt x="0" y="0"/>
                </a:moveTo>
                <a:lnTo>
                  <a:pt x="1548376" y="0"/>
                </a:lnTo>
                <a:lnTo>
                  <a:pt x="1548376" y="985475"/>
                </a:lnTo>
                <a:lnTo>
                  <a:pt x="0" y="98547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467966" y="5876740"/>
            <a:ext cx="3433522" cy="590921"/>
          </a:xfrm>
          <a:custGeom>
            <a:avLst/>
            <a:gdLst/>
            <a:ahLst/>
            <a:cxnLst/>
            <a:rect l="l" t="t" r="r" b="b"/>
            <a:pathLst>
              <a:path w="5150283" h="886382">
                <a:moveTo>
                  <a:pt x="0" y="0"/>
                </a:moveTo>
                <a:lnTo>
                  <a:pt x="5150283" y="0"/>
                </a:lnTo>
                <a:lnTo>
                  <a:pt x="5150283" y="886382"/>
                </a:lnTo>
                <a:lnTo>
                  <a:pt x="0" y="886382"/>
                </a:lnTo>
                <a:lnTo>
                  <a:pt x="0" y="0"/>
                </a:lnTo>
                <a:close/>
              </a:path>
            </a:pathLst>
          </a:custGeom>
          <a:blipFill>
            <a:blip r:embed="rId4"/>
            <a:stretch>
              <a:fillRect l="-35319" t="-24768" r="-41713" b="-1238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685800" y="2721306"/>
            <a:ext cx="10389980" cy="284693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3667"/>
              </a:lnSpc>
              <a:spcBef>
                <a:spcPts val="0"/>
              </a:spcBef>
              <a:spcAft>
                <a:spcPts val="0"/>
              </a:spcAft>
              <a:buClrTx/>
              <a:buSzTx/>
              <a:buFontTx/>
              <a:buNone/>
              <a:tabLst/>
              <a:defRPr/>
            </a:pPr>
            <a:r>
              <a:rPr kumimoji="0" lang="en-US" sz="3334" b="1" i="0" u="none" strike="noStrike" kern="1200" cap="none" spc="0" normalizeH="0" baseline="0" noProof="0">
                <a:ln>
                  <a:noFill/>
                </a:ln>
                <a:solidFill>
                  <a:srgbClr val="FFFFFF"/>
                </a:solidFill>
                <a:effectLst/>
                <a:uLnTx/>
                <a:uFillTx/>
                <a:latin typeface="Futura 1 Ultra-Bold"/>
                <a:ea typeface="Futura 1 Ultra-Bold"/>
                <a:cs typeface="Futura 1 Ultra-Bold"/>
                <a:sym typeface="Futura 1 Ultra-Bold"/>
              </a:rPr>
              <a:t>SAMEN MAKEN WE LAWAAI.</a:t>
            </a:r>
          </a:p>
          <a:p>
            <a:pPr marL="0" marR="0" lvl="0" indent="0" algn="l" defTabSz="609539" rtl="0" eaLnBrk="1" fontAlgn="auto" latinLnBrk="0" hangingPunct="1">
              <a:lnSpc>
                <a:spcPts val="3667"/>
              </a:lnSpc>
              <a:spcBef>
                <a:spcPts val="0"/>
              </a:spcBef>
              <a:spcAft>
                <a:spcPts val="0"/>
              </a:spcAft>
              <a:buClrTx/>
              <a:buSzTx/>
              <a:buFontTx/>
              <a:buNone/>
              <a:tabLst/>
              <a:defRPr/>
            </a:pPr>
            <a:endParaRPr kumimoji="0" lang="en-US" sz="3334" b="1" i="0" u="none" strike="noStrike" kern="1200" cap="none" spc="0" normalizeH="0" baseline="0" noProof="0">
              <a:ln>
                <a:noFill/>
              </a:ln>
              <a:solidFill>
                <a:srgbClr val="FFFFFF"/>
              </a:solidFill>
              <a:effectLst/>
              <a:uLnTx/>
              <a:uFillTx/>
              <a:latin typeface="Futura 1 Ultra-Bold"/>
              <a:ea typeface="Futura 1 Ultra-Bold"/>
              <a:cs typeface="Futura 1 Ultra-Bold"/>
              <a:sym typeface="Futura 1 Ultra-Bold"/>
            </a:endParaRPr>
          </a:p>
          <a:p>
            <a:pPr marL="0" marR="0" lvl="0" indent="0" algn="l" defTabSz="609539" rtl="0" eaLnBrk="1" fontAlgn="auto" latinLnBrk="0" hangingPunct="1">
              <a:lnSpc>
                <a:spcPts val="3667"/>
              </a:lnSpc>
              <a:spcBef>
                <a:spcPts val="0"/>
              </a:spcBef>
              <a:spcAft>
                <a:spcPts val="0"/>
              </a:spcAft>
              <a:buClrTx/>
              <a:buSzTx/>
              <a:buFontTx/>
              <a:buNone/>
              <a:tabLst/>
              <a:defRPr/>
            </a:pPr>
            <a:r>
              <a:rPr kumimoji="0" lang="en-US" sz="3334" b="1" i="0" u="none" strike="noStrike" kern="1200" cap="none" spc="0" normalizeH="0" baseline="0" noProof="0">
                <a:ln>
                  <a:noFill/>
                </a:ln>
                <a:solidFill>
                  <a:srgbClr val="FFFFFF"/>
                </a:solidFill>
                <a:effectLst/>
                <a:uLnTx/>
                <a:uFillTx/>
                <a:latin typeface="Futura 1 Ultra-Bold"/>
                <a:ea typeface="Futura 1 Ultra-Bold"/>
                <a:cs typeface="Futura 1 Ultra-Bold"/>
                <a:sym typeface="Futura 1 Ultra-Bold"/>
              </a:rPr>
              <a:t>VOOR ONS ONDERWIJS. </a:t>
            </a:r>
          </a:p>
          <a:p>
            <a:pPr marL="0" marR="0" lvl="0" indent="0" algn="l" defTabSz="609539" rtl="0" eaLnBrk="1" fontAlgn="auto" latinLnBrk="0" hangingPunct="1">
              <a:lnSpc>
                <a:spcPts val="3667"/>
              </a:lnSpc>
              <a:spcBef>
                <a:spcPts val="0"/>
              </a:spcBef>
              <a:spcAft>
                <a:spcPts val="0"/>
              </a:spcAft>
              <a:buClrTx/>
              <a:buSzTx/>
              <a:buFontTx/>
              <a:buNone/>
              <a:tabLst/>
              <a:defRPr/>
            </a:pPr>
            <a:endParaRPr kumimoji="0" lang="en-US" sz="3334" b="1" i="0" u="none" strike="noStrike" kern="1200" cap="none" spc="0" normalizeH="0" baseline="0" noProof="0">
              <a:ln>
                <a:noFill/>
              </a:ln>
              <a:solidFill>
                <a:srgbClr val="FFFFFF"/>
              </a:solidFill>
              <a:effectLst/>
              <a:uLnTx/>
              <a:uFillTx/>
              <a:latin typeface="Futura 1 Ultra-Bold"/>
              <a:ea typeface="Futura 1 Ultra-Bold"/>
              <a:cs typeface="Futura 1 Ultra-Bold"/>
              <a:sym typeface="Futura 1 Ultra-Bold"/>
            </a:endParaRPr>
          </a:p>
          <a:p>
            <a:pPr marL="0" marR="0" lvl="0" indent="0" algn="l" defTabSz="609539" rtl="0" eaLnBrk="1" fontAlgn="auto" latinLnBrk="0" hangingPunct="1">
              <a:lnSpc>
                <a:spcPts val="3667"/>
              </a:lnSpc>
              <a:spcBef>
                <a:spcPts val="0"/>
              </a:spcBef>
              <a:spcAft>
                <a:spcPts val="0"/>
              </a:spcAft>
              <a:buClrTx/>
              <a:buSzTx/>
              <a:buFontTx/>
              <a:buNone/>
              <a:tabLst/>
              <a:defRPr/>
            </a:pPr>
            <a:r>
              <a:rPr kumimoji="0" lang="en-US" sz="3334" b="1" i="0" u="none" strike="noStrike" kern="1200" cap="none" spc="0" normalizeH="0" baseline="0" noProof="0">
                <a:ln>
                  <a:noFill/>
                </a:ln>
                <a:solidFill>
                  <a:srgbClr val="FFFFFF"/>
                </a:solidFill>
                <a:effectLst/>
                <a:uLnTx/>
                <a:uFillTx/>
                <a:latin typeface="Futura 1 Ultra-Bold"/>
                <a:ea typeface="Futura 1 Ultra-Bold"/>
                <a:cs typeface="Futura 1 Ultra-Bold"/>
                <a:sym typeface="Futura 1 Ultra-Bold"/>
              </a:rPr>
              <a:t>EN VOOR DE VELE ANDEREN </a:t>
            </a:r>
          </a:p>
          <a:p>
            <a:pPr marL="0" marR="0" lvl="0" indent="0" algn="l" defTabSz="609539" rtl="0" eaLnBrk="1" fontAlgn="auto" latinLnBrk="0" hangingPunct="1">
              <a:lnSpc>
                <a:spcPts val="3667"/>
              </a:lnSpc>
              <a:spcBef>
                <a:spcPts val="0"/>
              </a:spcBef>
              <a:spcAft>
                <a:spcPts val="0"/>
              </a:spcAft>
              <a:buClrTx/>
              <a:buSzTx/>
              <a:buFontTx/>
              <a:buNone/>
              <a:tabLst/>
              <a:defRPr/>
            </a:pPr>
            <a:r>
              <a:rPr kumimoji="0" lang="en-US" sz="3334" b="1" i="0" u="none" strike="noStrike" kern="1200" cap="none" spc="0" normalizeH="0" baseline="0" noProof="0">
                <a:ln>
                  <a:noFill/>
                </a:ln>
                <a:solidFill>
                  <a:srgbClr val="FFFFFF"/>
                </a:solidFill>
                <a:effectLst/>
                <a:uLnTx/>
                <a:uFillTx/>
                <a:latin typeface="Futura 1 Ultra-Bold"/>
                <a:ea typeface="Futura 1 Ultra-Bold"/>
                <a:cs typeface="Futura 1 Ultra-Bold"/>
                <a:sym typeface="Futura 1 Ultra-Bold"/>
              </a:rPr>
              <a:t>DIE ARIZONA KEIHARD TREFT.</a:t>
            </a:r>
          </a:p>
        </p:txBody>
      </p:sp>
      <p:grpSp>
        <p:nvGrpSpPr>
          <p:cNvPr id="5" name="Group 5"/>
          <p:cNvGrpSpPr/>
          <p:nvPr/>
        </p:nvGrpSpPr>
        <p:grpSpPr>
          <a:xfrm>
            <a:off x="7994058" y="2355608"/>
            <a:ext cx="4020219" cy="3946515"/>
            <a:chOff x="0" y="0"/>
            <a:chExt cx="8040439" cy="7893031"/>
          </a:xfrm>
        </p:grpSpPr>
        <p:sp>
          <p:nvSpPr>
            <p:cNvPr id="6" name="Freeform 6"/>
            <p:cNvSpPr/>
            <p:nvPr/>
          </p:nvSpPr>
          <p:spPr>
            <a:xfrm>
              <a:off x="0" y="0"/>
              <a:ext cx="8040439" cy="7893031"/>
            </a:xfrm>
            <a:custGeom>
              <a:avLst/>
              <a:gdLst/>
              <a:ahLst/>
              <a:cxnLst/>
              <a:rect l="l" t="t" r="r" b="b"/>
              <a:pathLst>
                <a:path w="8040439" h="7893031">
                  <a:moveTo>
                    <a:pt x="0" y="0"/>
                  </a:moveTo>
                  <a:lnTo>
                    <a:pt x="8040439" y="0"/>
                  </a:lnTo>
                  <a:lnTo>
                    <a:pt x="8040439" y="7893031"/>
                  </a:lnTo>
                  <a:lnTo>
                    <a:pt x="0" y="7893031"/>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93796">
              <a:off x="1175370" y="5191983"/>
              <a:ext cx="797881" cy="479092"/>
            </a:xfrm>
            <a:custGeom>
              <a:avLst/>
              <a:gdLst/>
              <a:ahLst/>
              <a:cxnLst/>
              <a:rect l="l" t="t" r="r" b="b"/>
              <a:pathLst>
                <a:path w="797881" h="479092">
                  <a:moveTo>
                    <a:pt x="0" y="0"/>
                  </a:moveTo>
                  <a:lnTo>
                    <a:pt x="797881" y="0"/>
                  </a:lnTo>
                  <a:lnTo>
                    <a:pt x="797881" y="479092"/>
                  </a:lnTo>
                  <a:lnTo>
                    <a:pt x="0" y="479092"/>
                  </a:lnTo>
                  <a:lnTo>
                    <a:pt x="0" y="0"/>
                  </a:lnTo>
                  <a:close/>
                </a:path>
              </a:pathLst>
            </a:custGeom>
            <a:blipFill>
              <a:blip r:embed="rId6"/>
              <a:stretch>
                <a:fillRect t="-615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11852" y="4353564"/>
              <a:ext cx="562459" cy="560349"/>
            </a:xfrm>
            <a:custGeom>
              <a:avLst/>
              <a:gdLst/>
              <a:ahLst/>
              <a:cxnLst/>
              <a:rect l="l" t="t" r="r" b="b"/>
              <a:pathLst>
                <a:path w="562459" h="560349">
                  <a:moveTo>
                    <a:pt x="0" y="0"/>
                  </a:moveTo>
                  <a:lnTo>
                    <a:pt x="562459" y="0"/>
                  </a:lnTo>
                  <a:lnTo>
                    <a:pt x="562459" y="560349"/>
                  </a:lnTo>
                  <a:lnTo>
                    <a:pt x="0" y="560349"/>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727996" y="4388917"/>
              <a:ext cx="940991" cy="940991"/>
            </a:xfrm>
            <a:custGeom>
              <a:avLst/>
              <a:gdLst/>
              <a:ahLst/>
              <a:cxnLst/>
              <a:rect l="l" t="t" r="r" b="b"/>
              <a:pathLst>
                <a:path w="940991" h="940991">
                  <a:moveTo>
                    <a:pt x="0" y="0"/>
                  </a:moveTo>
                  <a:lnTo>
                    <a:pt x="940991" y="0"/>
                  </a:lnTo>
                  <a:lnTo>
                    <a:pt x="940991" y="940991"/>
                  </a:lnTo>
                  <a:lnTo>
                    <a:pt x="0" y="940991"/>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657670" y="4859412"/>
              <a:ext cx="2030758" cy="1644914"/>
            </a:xfrm>
            <a:custGeom>
              <a:avLst/>
              <a:gdLst/>
              <a:ahLst/>
              <a:cxnLst/>
              <a:rect l="l" t="t" r="r" b="b"/>
              <a:pathLst>
                <a:path w="2030758" h="1644914">
                  <a:moveTo>
                    <a:pt x="0" y="0"/>
                  </a:moveTo>
                  <a:lnTo>
                    <a:pt x="2030758" y="0"/>
                  </a:lnTo>
                  <a:lnTo>
                    <a:pt x="2030758" y="1644914"/>
                  </a:lnTo>
                  <a:lnTo>
                    <a:pt x="0" y="16449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rot="-1680878">
              <a:off x="3386033" y="5572004"/>
              <a:ext cx="851130" cy="505805"/>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601"/>
                </a:lnSpc>
                <a:spcBef>
                  <a:spcPts val="0"/>
                </a:spcBef>
                <a:spcAft>
                  <a:spcPts val="0"/>
                </a:spcAft>
                <a:buClrTx/>
                <a:buSzTx/>
                <a:buFontTx/>
                <a:buNone/>
                <a:tabLst/>
                <a:defRPr/>
              </a:pPr>
              <a:r>
                <a:rPr kumimoji="0" lang="en-US" sz="698" b="1" i="0" u="none" strike="noStrike" kern="1200" cap="none" spc="0" normalizeH="0" baseline="0" noProof="0">
                  <a:ln>
                    <a:noFill/>
                  </a:ln>
                  <a:solidFill>
                    <a:srgbClr val="FFFFFF"/>
                  </a:solidFill>
                  <a:effectLst/>
                  <a:uLnTx/>
                  <a:uFillTx/>
                  <a:latin typeface="ITC Franklin Gothic LT Ultra-Bold"/>
                  <a:ea typeface="ITC Franklin Gothic LT Ultra-Bold"/>
                  <a:cs typeface="ITC Franklin Gothic LT Ultra-Bold"/>
                  <a:sym typeface="ITC Franklin Gothic LT Ultra-Bold"/>
                </a:rPr>
                <a:t>Hard</a:t>
              </a:r>
            </a:p>
            <a:p>
              <a:pPr marL="0" marR="0" lvl="0" indent="0" algn="ctr" defTabSz="609539" rtl="0" eaLnBrk="1" fontAlgn="auto" latinLnBrk="0" hangingPunct="1">
                <a:lnSpc>
                  <a:spcPts val="601"/>
                </a:lnSpc>
                <a:spcBef>
                  <a:spcPts val="0"/>
                </a:spcBef>
                <a:spcAft>
                  <a:spcPts val="0"/>
                </a:spcAft>
                <a:buClrTx/>
                <a:buSzTx/>
                <a:buFontTx/>
                <a:buNone/>
                <a:tabLst/>
                <a:defRPr/>
              </a:pPr>
              <a:r>
                <a:rPr kumimoji="0" lang="en-US" sz="698" b="1" i="0" u="none" strike="noStrike" kern="1200" cap="none" spc="0" normalizeH="0" baseline="0" noProof="0">
                  <a:ln>
                    <a:noFill/>
                  </a:ln>
                  <a:solidFill>
                    <a:srgbClr val="FFFFFF"/>
                  </a:solidFill>
                  <a:effectLst/>
                  <a:uLnTx/>
                  <a:uFillTx/>
                  <a:latin typeface="ITC Franklin Gothic LT Ultra-Bold"/>
                  <a:ea typeface="ITC Franklin Gothic LT Ultra-Bold"/>
                  <a:cs typeface="ITC Franklin Gothic LT Ultra-Bold"/>
                  <a:sym typeface="ITC Franklin Gothic LT Ultra-Bold"/>
                </a:rPr>
                <a:t>voor </a:t>
              </a:r>
            </a:p>
            <a:p>
              <a:pPr marL="0" marR="0" lvl="0" indent="0" algn="ctr" defTabSz="609539" rtl="0" eaLnBrk="1" fontAlgn="auto" latinLnBrk="0" hangingPunct="1">
                <a:lnSpc>
                  <a:spcPts val="601"/>
                </a:lnSpc>
                <a:spcBef>
                  <a:spcPts val="0"/>
                </a:spcBef>
                <a:spcAft>
                  <a:spcPts val="0"/>
                </a:spcAft>
                <a:buClrTx/>
                <a:buSzTx/>
                <a:buFontTx/>
                <a:buNone/>
                <a:tabLst/>
                <a:defRPr/>
              </a:pPr>
              <a:r>
                <a:rPr kumimoji="0" lang="en-US" sz="698" b="1" i="0" u="none" strike="noStrike" kern="1200" cap="none" spc="0" normalizeH="0" baseline="0" noProof="0">
                  <a:ln>
                    <a:noFill/>
                  </a:ln>
                  <a:solidFill>
                    <a:srgbClr val="FFFFFF"/>
                  </a:solidFill>
                  <a:effectLst/>
                  <a:uLnTx/>
                  <a:uFillTx/>
                  <a:latin typeface="ITC Franklin Gothic LT Ultra-Bold"/>
                  <a:ea typeface="ITC Franklin Gothic LT Ultra-Bold"/>
                  <a:cs typeface="ITC Franklin Gothic LT Ultra-Bold"/>
                  <a:sym typeface="ITC Franklin Gothic LT Ultra-Bold"/>
                </a:rPr>
                <a:t>onderwijs</a:t>
              </a:r>
            </a:p>
          </p:txBody>
        </p:sp>
        <p:sp>
          <p:nvSpPr>
            <p:cNvPr id="12" name="Freeform 12"/>
            <p:cNvSpPr/>
            <p:nvPr/>
          </p:nvSpPr>
          <p:spPr>
            <a:xfrm rot="-1550346">
              <a:off x="2874831" y="5177112"/>
              <a:ext cx="667391" cy="667391"/>
            </a:xfrm>
            <a:custGeom>
              <a:avLst/>
              <a:gdLst/>
              <a:ahLst/>
              <a:cxnLst/>
              <a:rect l="l" t="t" r="r" b="b"/>
              <a:pathLst>
                <a:path w="667391" h="667391">
                  <a:moveTo>
                    <a:pt x="0" y="0"/>
                  </a:moveTo>
                  <a:lnTo>
                    <a:pt x="667391" y="0"/>
                  </a:lnTo>
                  <a:lnTo>
                    <a:pt x="667391" y="667391"/>
                  </a:lnTo>
                  <a:lnTo>
                    <a:pt x="0" y="667391"/>
                  </a:lnTo>
                  <a:lnTo>
                    <a:pt x="0" y="0"/>
                  </a:lnTo>
                  <a:close/>
                </a:path>
              </a:pathLst>
            </a:custGeom>
            <a:blipFill>
              <a:blip r:embed="rId11"/>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rot="-1800288">
              <a:off x="2882704" y="5418160"/>
              <a:ext cx="637356" cy="16055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613"/>
                </a:lnSpc>
                <a:spcBef>
                  <a:spcPts val="0"/>
                </a:spcBef>
                <a:spcAft>
                  <a:spcPts val="0"/>
                </a:spcAft>
                <a:buClrTx/>
                <a:buSzTx/>
                <a:buFontTx/>
                <a:buNone/>
                <a:tabLst/>
                <a:defRPr/>
              </a:pPr>
              <a:r>
                <a:rPr kumimoji="0" lang="en-US" sz="437" b="1" i="0" u="none" strike="noStrike" kern="1200" cap="none" spc="0" normalizeH="0" baseline="0" noProof="0">
                  <a:ln>
                    <a:noFill/>
                  </a:ln>
                  <a:solidFill>
                    <a:srgbClr val="FFFFFF"/>
                  </a:solidFill>
                  <a:effectLst/>
                  <a:uLnTx/>
                  <a:uFillTx/>
                  <a:latin typeface="ITC Franklin Gothic LT Semi-Bold"/>
                  <a:ea typeface="ITC Franklin Gothic LT Semi-Bold"/>
                  <a:cs typeface="ITC Franklin Gothic LT Semi-Bold"/>
                  <a:sym typeface="ITC Franklin Gothic LT Semi-Bold"/>
                </a:rPr>
                <a:t>#bezorgd</a:t>
              </a:r>
            </a:p>
          </p:txBody>
        </p:sp>
        <p:sp>
          <p:nvSpPr>
            <p:cNvPr id="14" name="Freeform 14"/>
            <p:cNvSpPr/>
            <p:nvPr/>
          </p:nvSpPr>
          <p:spPr>
            <a:xfrm rot="-1539565">
              <a:off x="3742042" y="6082078"/>
              <a:ext cx="299824" cy="190825"/>
            </a:xfrm>
            <a:custGeom>
              <a:avLst/>
              <a:gdLst/>
              <a:ahLst/>
              <a:cxnLst/>
              <a:rect l="l" t="t" r="r" b="b"/>
              <a:pathLst>
                <a:path w="299824" h="190825">
                  <a:moveTo>
                    <a:pt x="0" y="0"/>
                  </a:moveTo>
                  <a:lnTo>
                    <a:pt x="299824" y="0"/>
                  </a:lnTo>
                  <a:lnTo>
                    <a:pt x="299824" y="190825"/>
                  </a:lnTo>
                  <a:lnTo>
                    <a:pt x="0" y="19082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1342939">
              <a:off x="3799435" y="5560650"/>
              <a:ext cx="126016" cy="101033"/>
            </a:xfrm>
            <a:custGeom>
              <a:avLst/>
              <a:gdLst/>
              <a:ahLst/>
              <a:cxnLst/>
              <a:rect l="l" t="t" r="r" b="b"/>
              <a:pathLst>
                <a:path w="126016" h="101033">
                  <a:moveTo>
                    <a:pt x="0" y="0"/>
                  </a:moveTo>
                  <a:lnTo>
                    <a:pt x="126015" y="0"/>
                  </a:lnTo>
                  <a:lnTo>
                    <a:pt x="126015" y="101033"/>
                  </a:lnTo>
                  <a:lnTo>
                    <a:pt x="0" y="101033"/>
                  </a:lnTo>
                  <a:lnTo>
                    <a:pt x="0" y="0"/>
                  </a:lnTo>
                  <a:close/>
                </a:path>
              </a:pathLst>
            </a:custGeom>
            <a:blipFill>
              <a:blip r:embed="rId12"/>
              <a:stretch>
                <a:fillRect r="-1097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rot="-1614824">
              <a:off x="3910826" y="5476114"/>
              <a:ext cx="74001" cy="21243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626"/>
                </a:lnSpc>
                <a:spcBef>
                  <a:spcPts val="0"/>
                </a:spcBef>
                <a:spcAft>
                  <a:spcPts val="0"/>
                </a:spcAft>
                <a:buClrTx/>
                <a:buSzTx/>
                <a:buFontTx/>
                <a:buNone/>
                <a:tabLst/>
                <a:defRPr/>
              </a:pPr>
              <a:r>
                <a:rPr kumimoji="0" lang="en-US" sz="728" b="1" i="0" u="none" strike="noStrike" kern="1200" cap="none" spc="0" normalizeH="0" baseline="0" noProof="0">
                  <a:ln>
                    <a:noFill/>
                  </a:ln>
                  <a:solidFill>
                    <a:srgbClr val="115B3E"/>
                  </a:solidFill>
                  <a:effectLst/>
                  <a:uLnTx/>
                  <a:uFillTx/>
                  <a:latin typeface="ITC Franklin Gothic LT Ultra-Bold"/>
                  <a:ea typeface="ITC Franklin Gothic LT Ultra-Bold"/>
                  <a:cs typeface="ITC Franklin Gothic LT Ultra-Bold"/>
                  <a:sym typeface="ITC Franklin Gothic LT Ultra-Bold"/>
                </a:rPr>
                <a:t>t</a:t>
              </a:r>
            </a:p>
          </p:txBody>
        </p:sp>
      </p:grpSp>
      <p:grpSp>
        <p:nvGrpSpPr>
          <p:cNvPr id="17" name="Group 17"/>
          <p:cNvGrpSpPr/>
          <p:nvPr/>
        </p:nvGrpSpPr>
        <p:grpSpPr>
          <a:xfrm rot="-790024">
            <a:off x="11535214" y="318269"/>
            <a:ext cx="1439025" cy="1898395"/>
            <a:chOff x="0" y="0"/>
            <a:chExt cx="6799504" cy="8970061"/>
          </a:xfrm>
        </p:grpSpPr>
        <p:sp>
          <p:nvSpPr>
            <p:cNvPr id="18" name="Freeform 18"/>
            <p:cNvSpPr/>
            <p:nvPr/>
          </p:nvSpPr>
          <p:spPr>
            <a:xfrm>
              <a:off x="0" y="0"/>
              <a:ext cx="6799453" cy="8970010"/>
            </a:xfrm>
            <a:custGeom>
              <a:avLst/>
              <a:gdLst/>
              <a:ahLst/>
              <a:cxnLst/>
              <a:rect l="l" t="t" r="r" b="b"/>
              <a:pathLst>
                <a:path w="6799453" h="8970010">
                  <a:moveTo>
                    <a:pt x="4792345" y="0"/>
                  </a:moveTo>
                  <a:lnTo>
                    <a:pt x="127" y="127"/>
                  </a:lnTo>
                  <a:lnTo>
                    <a:pt x="0" y="8970010"/>
                  </a:lnTo>
                  <a:lnTo>
                    <a:pt x="3551809" y="8970010"/>
                  </a:lnTo>
                  <a:lnTo>
                    <a:pt x="6799453" y="797560"/>
                  </a:lnTo>
                  <a:close/>
                </a:path>
              </a:pathLst>
            </a:custGeom>
            <a:blipFill>
              <a:blip r:embed="rId13"/>
              <a:stretch>
                <a:fillRect l="-31919"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rot="-429066">
            <a:off x="716622" y="1186765"/>
            <a:ext cx="5354150" cy="7566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5867"/>
              </a:lnSpc>
              <a:spcBef>
                <a:spcPct val="0"/>
              </a:spcBef>
              <a:spcAft>
                <a:spcPts val="0"/>
              </a:spcAft>
              <a:buClrTx/>
              <a:buSzTx/>
              <a:buFontTx/>
              <a:buNone/>
              <a:tabLst/>
              <a:defRPr/>
            </a:pPr>
            <a:r>
              <a:rPr kumimoji="0" lang="en-US" sz="5334" b="1" i="0" u="none" strike="noStrike" kern="1200" cap="none" spc="0" normalizeH="0" baseline="0" noProof="0">
                <a:ln>
                  <a:noFill/>
                </a:ln>
                <a:solidFill>
                  <a:srgbClr val="115B3E"/>
                </a:solidFill>
                <a:effectLst/>
                <a:uLnTx/>
                <a:uFillTx/>
                <a:latin typeface="Another Shabby Bold"/>
                <a:ea typeface="Another Shabby Bold"/>
                <a:cs typeface="Another Shabby Bold"/>
                <a:sym typeface="Another Shabby Bold"/>
              </a:rPr>
              <a:t>Trommel mee!</a:t>
            </a:r>
          </a:p>
        </p:txBody>
      </p:sp>
      <p:grpSp>
        <p:nvGrpSpPr>
          <p:cNvPr id="20" name="Group 20"/>
          <p:cNvGrpSpPr/>
          <p:nvPr/>
        </p:nvGrpSpPr>
        <p:grpSpPr>
          <a:xfrm>
            <a:off x="5520549" y="846538"/>
            <a:ext cx="1150903" cy="1171403"/>
            <a:chOff x="0" y="0"/>
            <a:chExt cx="2301807" cy="2342806"/>
          </a:xfrm>
        </p:grpSpPr>
        <p:sp>
          <p:nvSpPr>
            <p:cNvPr id="21" name="Freeform 21"/>
            <p:cNvSpPr/>
            <p:nvPr/>
          </p:nvSpPr>
          <p:spPr>
            <a:xfrm>
              <a:off x="0" y="0"/>
              <a:ext cx="2301807" cy="2342806"/>
            </a:xfrm>
            <a:custGeom>
              <a:avLst/>
              <a:gdLst/>
              <a:ahLst/>
              <a:cxnLst/>
              <a:rect l="l" t="t" r="r" b="b"/>
              <a:pathLst>
                <a:path w="2301807" h="2342806">
                  <a:moveTo>
                    <a:pt x="0" y="0"/>
                  </a:moveTo>
                  <a:lnTo>
                    <a:pt x="2301807" y="0"/>
                  </a:lnTo>
                  <a:lnTo>
                    <a:pt x="2301807" y="2342806"/>
                  </a:lnTo>
                  <a:lnTo>
                    <a:pt x="0" y="2342806"/>
                  </a:lnTo>
                  <a:lnTo>
                    <a:pt x="0" y="0"/>
                  </a:lnTo>
                  <a:close/>
                </a:path>
              </a:pathLst>
            </a:custGeom>
            <a:blipFill>
              <a:blip r:embed="rId1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341374" y="796529"/>
              <a:ext cx="1415279" cy="358591"/>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349"/>
                </a:lnSpc>
                <a:spcBef>
                  <a:spcPts val="0"/>
                </a:spcBef>
                <a:spcAft>
                  <a:spcPts val="0"/>
                </a:spcAft>
                <a:buClrTx/>
                <a:buSzTx/>
                <a:buFontTx/>
                <a:buNone/>
                <a:tabLst/>
                <a:defRPr/>
              </a:pPr>
              <a:r>
                <a:rPr kumimoji="0" lang="en-US" sz="963" b="1" i="0" u="none" strike="noStrike" kern="1200" cap="none" spc="0" normalizeH="0" baseline="0" noProof="0">
                  <a:ln>
                    <a:noFill/>
                  </a:ln>
                  <a:solidFill>
                    <a:srgbClr val="000000"/>
                  </a:solidFill>
                  <a:effectLst/>
                  <a:uLnTx/>
                  <a:uFillTx/>
                  <a:latin typeface="Futura 2 Heavy"/>
                  <a:ea typeface="Futura 2 Heavy"/>
                  <a:cs typeface="Futura 2 Heavy"/>
                  <a:sym typeface="Futura 2 Heavy"/>
                </a:rPr>
                <a:t>OKTOBER</a:t>
              </a:r>
            </a:p>
          </p:txBody>
        </p:sp>
        <p:sp>
          <p:nvSpPr>
            <p:cNvPr id="23" name="TextBox 23"/>
            <p:cNvSpPr txBox="1"/>
            <p:nvPr/>
          </p:nvSpPr>
          <p:spPr>
            <a:xfrm>
              <a:off x="169071" y="960609"/>
              <a:ext cx="1759884" cy="1144048"/>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817"/>
                </a:lnSpc>
                <a:spcBef>
                  <a:spcPts val="0"/>
                </a:spcBef>
                <a:spcAft>
                  <a:spcPts val="0"/>
                </a:spcAft>
                <a:buClrTx/>
                <a:buSzTx/>
                <a:buFontTx/>
                <a:buNone/>
                <a:tabLst/>
                <a:defRPr/>
              </a:pPr>
              <a:r>
                <a:rPr kumimoji="0" lang="en-US" sz="3441" b="1" i="0" u="none" strike="noStrike" kern="1200" cap="none" spc="0" normalizeH="0" baseline="0" noProof="0">
                  <a:ln>
                    <a:noFill/>
                  </a:ln>
                  <a:solidFill>
                    <a:srgbClr val="000000"/>
                  </a:solidFill>
                  <a:effectLst/>
                  <a:uLnTx/>
                  <a:uFillTx/>
                  <a:latin typeface="Futura 1 Ultra-Bold"/>
                  <a:ea typeface="Futura 1 Ultra-Bold"/>
                  <a:cs typeface="Futura 1 Ultra-Bold"/>
                  <a:sym typeface="Futura 1 Ultra-Bold"/>
                </a:rPr>
                <a:t>14</a:t>
              </a:r>
            </a:p>
          </p:txBody>
        </p:sp>
      </p:grpSp>
    </p:spTree>
    <p:extLst>
      <p:ext uri="{BB962C8B-B14F-4D97-AF65-F5344CB8AC3E}">
        <p14:creationId xmlns:p14="http://schemas.microsoft.com/office/powerpoint/2010/main" val="2656515820"/>
      </p:ext>
    </p:extLst>
  </p:cSld>
  <p:clrMapOvr>
    <a:masterClrMapping/>
  </p:clrMapOvr>
  <mc:AlternateContent xmlns:mc="http://schemas.openxmlformats.org/markup-compatibility/2006">
    <mc:Choice xmlns:p14="http://schemas.microsoft.com/office/powerpoint/2010/main" Requires="p14">
      <p:transition spd="slow" p14:dur="2000" advTm="26702"/>
    </mc:Choice>
    <mc:Fallback>
      <p:transition spd="slow" advTm="2670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E5153-A50A-AA98-A06C-F38A90D856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3B8F35-24C8-5890-B94C-E2F9ABDCA456}"/>
              </a:ext>
            </a:extLst>
          </p:cNvPr>
          <p:cNvSpPr>
            <a:spLocks noGrp="1"/>
          </p:cNvSpPr>
          <p:nvPr>
            <p:ph type="title"/>
          </p:nvPr>
        </p:nvSpPr>
        <p:spPr>
          <a:xfrm>
            <a:off x="856862" y="365125"/>
            <a:ext cx="10515600" cy="1325563"/>
          </a:xfrm>
        </p:spPr>
        <p:txBody>
          <a:bodyPr/>
          <a:lstStyle/>
          <a:p>
            <a:r>
              <a:rPr lang="nl-BE" sz="3200"/>
              <a:t>Mobiliseer mee</a:t>
            </a:r>
            <a:endParaRPr lang="nl-BE"/>
          </a:p>
        </p:txBody>
      </p:sp>
      <p:pic>
        <p:nvPicPr>
          <p:cNvPr id="7" name="Graphic 6" descr="Hart met effen opvulling">
            <a:extLst>
              <a:ext uri="{FF2B5EF4-FFF2-40B4-BE49-F238E27FC236}">
                <a16:creationId xmlns:a16="http://schemas.microsoft.com/office/drawing/2014/main" id="{F7DD2196-7072-F345-4143-760D23D1E3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0708" y="0"/>
            <a:ext cx="1629593" cy="1629593"/>
          </a:xfrm>
          <a:prstGeom prst="rect">
            <a:avLst/>
          </a:prstGeom>
        </p:spPr>
      </p:pic>
      <p:pic>
        <p:nvPicPr>
          <p:cNvPr id="5" name="Afbeelding 4">
            <a:extLst>
              <a:ext uri="{FF2B5EF4-FFF2-40B4-BE49-F238E27FC236}">
                <a16:creationId xmlns:a16="http://schemas.microsoft.com/office/drawing/2014/main" id="{3E166CF1-5612-6470-860A-A2F8B16EEED4}"/>
              </a:ext>
            </a:extLst>
          </p:cNvPr>
          <p:cNvPicPr>
            <a:picLocks noChangeAspect="1"/>
          </p:cNvPicPr>
          <p:nvPr/>
        </p:nvPicPr>
        <p:blipFill>
          <a:blip r:embed="rId7"/>
          <a:stretch>
            <a:fillRect/>
          </a:stretch>
        </p:blipFill>
        <p:spPr>
          <a:xfrm>
            <a:off x="8780772" y="470417"/>
            <a:ext cx="2829604" cy="4001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vak 3">
            <a:extLst>
              <a:ext uri="{FF2B5EF4-FFF2-40B4-BE49-F238E27FC236}">
                <a16:creationId xmlns:a16="http://schemas.microsoft.com/office/drawing/2014/main" id="{B390B125-53B3-9A10-D4EF-023F0017A596}"/>
              </a:ext>
            </a:extLst>
          </p:cNvPr>
          <p:cNvSpPr txBox="1"/>
          <p:nvPr/>
        </p:nvSpPr>
        <p:spPr>
          <a:xfrm>
            <a:off x="856862" y="2078339"/>
            <a:ext cx="7789097" cy="3227037"/>
          </a:xfrm>
          <a:prstGeom prst="rect">
            <a:avLst/>
          </a:prstGeom>
          <a:noFill/>
        </p:spPr>
        <p:txBody>
          <a:bodyPr wrap="square" rtlCol="0">
            <a:spAutoFit/>
          </a:bodyPr>
          <a:lstStyle/>
          <a:p>
            <a:pPr marL="274320" marR="0" lvl="0" indent="-27432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srgbClr val="115B3E"/>
                </a:solidFill>
                <a:effectLst/>
                <a:uLnTx/>
                <a:uFillTx/>
                <a:latin typeface="Franklin Gothic Book"/>
                <a:ea typeface="+mn-ea"/>
                <a:cs typeface="+mn-cs"/>
              </a:rPr>
              <a:t>Belangrijke Actiepunten voor Manifestatie</a:t>
            </a:r>
            <a:endParaRPr kumimoji="0" lang="nl-BE" sz="1800" b="0" i="0" u="none" strike="noStrike" kern="1200" cap="none" spc="0" normalizeH="0" baseline="0" noProof="0">
              <a:ln>
                <a:noFill/>
              </a:ln>
              <a:solidFill>
                <a:srgbClr val="115B3E"/>
              </a:solidFill>
              <a:effectLst/>
              <a:uLnTx/>
              <a:uFillTx/>
              <a:latin typeface="Franklin Gothic Book"/>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Houd </a:t>
            </a:r>
            <a:r>
              <a:rPr kumimoji="0" lang="nl-BE" sz="1800" b="1"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hlinkClick r:id="rId8"/>
              </a:rPr>
              <a:t>onze website</a:t>
            </a:r>
            <a:r>
              <a:rPr kumimoji="0" lang="nl-BE" sz="1800"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 in de gaten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Wees aanwezig op </a:t>
            </a:r>
            <a:r>
              <a:rPr kumimoji="0" lang="nl-BE" sz="1800" b="1" i="0" u="none" strike="noStrike" kern="1200" cap="none" spc="0" normalizeH="0" baseline="0" noProof="0">
                <a:ln>
                  <a:noFill/>
                </a:ln>
                <a:solidFill>
                  <a:srgbClr val="115B3E"/>
                </a:solidFill>
                <a:effectLst/>
                <a:highlight>
                  <a:srgbClr val="F3D6BF"/>
                </a:highlight>
                <a:uLnTx/>
                <a:uFillTx/>
                <a:latin typeface="Franklin Gothic Book" panose="020B0503020102020204" pitchFamily="34" charset="0"/>
                <a:ea typeface="+mn-ea"/>
                <a:cs typeface="+mn-cs"/>
              </a:rPr>
              <a:t>nummer 16 Koning Albert II-laan</a:t>
            </a:r>
            <a:endParaRPr kumimoji="0" lang="nl-BE" sz="1800" b="0" i="0" u="none" strike="noStrike" kern="1200" cap="none" spc="0" normalizeH="0" baseline="0" noProof="0">
              <a:ln>
                <a:noFill/>
              </a:ln>
              <a:solidFill>
                <a:srgbClr val="115B3E"/>
              </a:solidFill>
              <a:effectLst/>
              <a:highlight>
                <a:srgbClr val="F3D6BF"/>
              </a:highlight>
              <a:uLnTx/>
              <a:uFillTx/>
              <a:latin typeface="Franklin Gothic Book" panose="020B0503020102020204" pitchFamily="34" charset="0"/>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Zoek onze </a:t>
            </a:r>
            <a:r>
              <a:rPr kumimoji="0" lang="nl-BE" sz="1800" b="0" i="0" u="none" strike="noStrike" kern="1200" cap="none" spc="0" normalizeH="0" baseline="0" noProof="0" err="1">
                <a:ln>
                  <a:noFill/>
                </a:ln>
                <a:solidFill>
                  <a:srgbClr val="115B3E"/>
                </a:solidFill>
                <a:effectLst/>
                <a:uLnTx/>
                <a:uFillTx/>
                <a:latin typeface="Franklin Gothic Book" panose="020B0503020102020204" pitchFamily="34" charset="0"/>
                <a:ea typeface="+mn-ea"/>
                <a:cs typeface="+mn-cs"/>
              </a:rPr>
              <a:t>skytubes</a:t>
            </a:r>
            <a:r>
              <a:rPr kumimoji="0" lang="nl-BE" sz="1800"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 en muziekinstallatie bij aankomst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Kom op tijd als je met collega’s wilt meedoen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a:ln>
                  <a:noFill/>
                </a:ln>
                <a:solidFill>
                  <a:srgbClr val="115B3E"/>
                </a:solidFill>
                <a:effectLst/>
                <a:highlight>
                  <a:srgbClr val="F3D6BF"/>
                </a:highlight>
                <a:uLnTx/>
                <a:uFillTx/>
                <a:latin typeface="Franklin Gothic Book" panose="020B0503020102020204" pitchFamily="34" charset="0"/>
                <a:ea typeface="+mn-ea"/>
                <a:cs typeface="+mn-cs"/>
              </a:rPr>
              <a:t>Trommels</a:t>
            </a:r>
            <a:r>
              <a:rPr kumimoji="0" lang="nl-BE" sz="1800"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 worden hét actiemiddel van deze mars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Trommel </a:t>
            </a:r>
            <a:r>
              <a:rPr kumimoji="0" lang="nl-BE" sz="1800" b="1"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zo luid mogelijk</a:t>
            </a:r>
            <a:r>
              <a:rPr kumimoji="0" lang="nl-BE" sz="1800"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 tijdens de manifestatie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Lees de tips op onze website voor meer informatie</a:t>
            </a:r>
            <a:endParaRPr kumimoji="0" lang="nl-BE" sz="1800" b="0" i="0" u="none" strike="noStrike" kern="1200" cap="none" spc="0" normalizeH="0" baseline="0" noProof="0">
              <a:ln>
                <a:noFill/>
              </a:ln>
              <a:solidFill>
                <a:srgbClr val="115B3E"/>
              </a:solidFill>
              <a:effectLst/>
              <a:uLnTx/>
              <a:uFillTx/>
              <a:latin typeface="Franklin Gothic Book"/>
              <a:ea typeface="+mn-ea"/>
              <a:cs typeface="+mn-cs"/>
            </a:endParaRPr>
          </a:p>
        </p:txBody>
      </p:sp>
      <p:pic>
        <p:nvPicPr>
          <p:cNvPr id="6" name="Mobiliseer mee!">
            <a:hlinkClick r:id="" action="ppaction://media"/>
            <a:extLst>
              <a:ext uri="{FF2B5EF4-FFF2-40B4-BE49-F238E27FC236}">
                <a16:creationId xmlns:a16="http://schemas.microsoft.com/office/drawing/2014/main" id="{5AE9663B-5FBC-D5E5-4108-E78F383410E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92101" y="592756"/>
            <a:ext cx="609600" cy="609600"/>
          </a:xfrm>
          <a:prstGeom prst="rect">
            <a:avLst/>
          </a:prstGeom>
        </p:spPr>
      </p:pic>
    </p:spTree>
    <p:extLst>
      <p:ext uri="{BB962C8B-B14F-4D97-AF65-F5344CB8AC3E}">
        <p14:creationId xmlns:p14="http://schemas.microsoft.com/office/powerpoint/2010/main" val="1316465042"/>
      </p:ext>
    </p:extLst>
  </p:cSld>
  <p:clrMapOvr>
    <a:masterClrMapping/>
  </p:clrMapOvr>
  <mc:AlternateContent xmlns:mc="http://schemas.openxmlformats.org/markup-compatibility/2006">
    <mc:Choice xmlns:p14="http://schemas.microsoft.com/office/powerpoint/2010/main" Requires="p14">
      <p:transition spd="slow" p14:dur="2000" advTm="7520"/>
    </mc:Choice>
    <mc:Fallback>
      <p:transition spd="slow" advTm="7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E4226-FBD6-933B-145E-14E3ACA7D744}"/>
            </a:ext>
          </a:extLst>
        </p:cNvPr>
        <p:cNvGrpSpPr/>
        <p:nvPr/>
      </p:nvGrpSpPr>
      <p:grpSpPr>
        <a:xfrm>
          <a:off x="0" y="0"/>
          <a:ext cx="0" cy="0"/>
          <a:chOff x="0" y="0"/>
          <a:chExt cx="0" cy="0"/>
        </a:xfrm>
      </p:grpSpPr>
      <p:pic>
        <p:nvPicPr>
          <p:cNvPr id="4" name="Afbeelding 3" descr="Afbeelding met tekst, Lettertype, grafische vormgeving, Graphics&#10;&#10;Door AI gegenereerde inhoud is mogelijk onjuist.">
            <a:extLst>
              <a:ext uri="{FF2B5EF4-FFF2-40B4-BE49-F238E27FC236}">
                <a16:creationId xmlns:a16="http://schemas.microsoft.com/office/drawing/2014/main" id="{950EF07B-AA50-B70A-B88A-D9301CCFA419}"/>
              </a:ext>
            </a:extLst>
          </p:cNvPr>
          <p:cNvPicPr>
            <a:picLocks noChangeAspect="1"/>
          </p:cNvPicPr>
          <p:nvPr/>
        </p:nvPicPr>
        <p:blipFill>
          <a:blip r:embed="rId3">
            <a:extLst>
              <a:ext uri="{28A0092B-C50C-407E-A947-70E740481C1C}">
                <a14:useLocalDpi xmlns:a14="http://schemas.microsoft.com/office/drawing/2010/main" val="0"/>
              </a:ext>
            </a:extLst>
          </a:blip>
          <a:srcRect t="13712" r="1" b="10328"/>
          <a:stretch>
            <a:fillRect/>
          </a:stretch>
        </p:blipFill>
        <p:spPr>
          <a:xfrm>
            <a:off x="3556794" y="0"/>
            <a:ext cx="5078412" cy="6857990"/>
          </a:xfrm>
          <a:prstGeom prst="rect">
            <a:avLst/>
          </a:prstGeom>
          <a:noFill/>
        </p:spPr>
      </p:pic>
    </p:spTree>
    <p:extLst>
      <p:ext uri="{BB962C8B-B14F-4D97-AF65-F5344CB8AC3E}">
        <p14:creationId xmlns:p14="http://schemas.microsoft.com/office/powerpoint/2010/main" val="2437882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59C">
            <a:alpha val="16863"/>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52E1C1-5374-053A-C4D2-76181E9AE029}"/>
              </a:ext>
            </a:extLst>
          </p:cNvPr>
          <p:cNvSpPr>
            <a:spLocks noGrp="1"/>
          </p:cNvSpPr>
          <p:nvPr>
            <p:ph type="title"/>
          </p:nvPr>
        </p:nvSpPr>
        <p:spPr>
          <a:xfrm>
            <a:off x="838200" y="365125"/>
            <a:ext cx="10515600" cy="1325563"/>
          </a:xfrm>
        </p:spPr>
        <p:txBody>
          <a:bodyPr anchor="ctr">
            <a:normAutofit/>
          </a:bodyPr>
          <a:lstStyle/>
          <a:p>
            <a:r>
              <a:rPr lang="nl-BE"/>
              <a:t>PENSIOENDATUM</a:t>
            </a:r>
            <a:br>
              <a:rPr lang="nl-BE"/>
            </a:br>
            <a:r>
              <a:rPr lang="nl-BE" sz="2800" b="0">
                <a:solidFill>
                  <a:schemeClr val="bg1">
                    <a:lumMod val="50000"/>
                  </a:schemeClr>
                </a:solidFill>
              </a:rPr>
              <a:t>Wanneer kan ik met pensioen?</a:t>
            </a:r>
          </a:p>
        </p:txBody>
      </p:sp>
      <p:pic>
        <p:nvPicPr>
          <p:cNvPr id="6" name="Afbeelding 5" descr="Afbeelding met symbool, zwart-wit&#10;&#10;Door AI gegenereerde inhoud is mogelijk onjuist.">
            <a:extLst>
              <a:ext uri="{FF2B5EF4-FFF2-40B4-BE49-F238E27FC236}">
                <a16:creationId xmlns:a16="http://schemas.microsoft.com/office/drawing/2014/main" id="{8DBDE57A-261E-5D4F-D2CB-FF5B3BADEAA9}"/>
              </a:ext>
            </a:extLst>
          </p:cNvPr>
          <p:cNvPicPr>
            <a:picLocks noChangeAspect="1"/>
          </p:cNvPicPr>
          <p:nvPr/>
        </p:nvPicPr>
        <p:blipFill>
          <a:blip r:embed="rId5">
            <a:extLst>
              <a:ext uri="{28A0092B-C50C-407E-A947-70E740481C1C}">
                <a14:useLocalDpi xmlns:a14="http://schemas.microsoft.com/office/drawing/2010/main" val="0"/>
              </a:ext>
            </a:extLst>
          </a:blip>
          <a:srcRect t="19818" r="-4" b="10929"/>
          <a:stretch>
            <a:fillRect/>
          </a:stretch>
        </p:blipFill>
        <p:spPr>
          <a:xfrm>
            <a:off x="8029351" y="0"/>
            <a:ext cx="4351322" cy="4351338"/>
          </a:xfrm>
          <a:prstGeom prst="rect">
            <a:avLst/>
          </a:prstGeom>
          <a:noFill/>
        </p:spPr>
      </p:pic>
      <p:sp>
        <p:nvSpPr>
          <p:cNvPr id="4" name="Tijdelijke aanduiding voor voettekst 3">
            <a:extLst>
              <a:ext uri="{FF2B5EF4-FFF2-40B4-BE49-F238E27FC236}">
                <a16:creationId xmlns:a16="http://schemas.microsoft.com/office/drawing/2014/main" id="{28188942-CEEE-1DD8-DB1A-D91711209780}"/>
              </a:ext>
            </a:extLst>
          </p:cNvPr>
          <p:cNvSpPr>
            <a:spLocks noGrp="1"/>
          </p:cNvSpPr>
          <p:nvPr>
            <p:ph type="ftr" sz="quarter" idx="11"/>
          </p:nvPr>
        </p:nvSpPr>
        <p:spPr>
          <a:xfrm>
            <a:off x="943995" y="6409256"/>
            <a:ext cx="422808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BE" sz="1100" b="0" i="0" u="none" strike="noStrike" kern="1200" cap="none" spc="0" normalizeH="0" baseline="0" noProof="0">
                <a:ln>
                  <a:noFill/>
                </a:ln>
                <a:solidFill>
                  <a:srgbClr val="115B3E"/>
                </a:solidFill>
                <a:effectLst/>
                <a:uLnTx/>
                <a:uFillTx/>
                <a:latin typeface="Franklin Gothic Book"/>
                <a:ea typeface="+mn-ea"/>
                <a:cs typeface="+mn-cs"/>
              </a:rPr>
              <a:t>Wat met onze pensioenen? Stand van zaken september 2025!</a:t>
            </a:r>
          </a:p>
        </p:txBody>
      </p:sp>
      <p:sp>
        <p:nvSpPr>
          <p:cNvPr id="5" name="Tijdelijke aanduiding voor dianummer 4">
            <a:extLst>
              <a:ext uri="{FF2B5EF4-FFF2-40B4-BE49-F238E27FC236}">
                <a16:creationId xmlns:a16="http://schemas.microsoft.com/office/drawing/2014/main" id="{F752180C-79AC-587D-BDA7-B141ECC0B360}"/>
              </a:ext>
            </a:extLst>
          </p:cNvPr>
          <p:cNvSpPr>
            <a:spLocks noGrp="1"/>
          </p:cNvSpPr>
          <p:nvPr>
            <p:ph type="sldNum" sz="quarter" idx="12"/>
          </p:nvPr>
        </p:nvSpPr>
        <p:spPr>
          <a:xfrm>
            <a:off x="9319414" y="6369165"/>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206674-9C8D-41F2-9196-D5CEF1BC41BE}" type="slidenum">
              <a:rPr kumimoji="0" lang="nl-BE" sz="1200" b="0" i="0" u="none" strike="noStrike" kern="1200" cap="none" spc="0" normalizeH="0" baseline="0" noProof="0" smtClean="0">
                <a:ln>
                  <a:noFill/>
                </a:ln>
                <a:solidFill>
                  <a:srgbClr val="115B3E">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nl-BE" sz="1200" b="0" i="0" u="none" strike="noStrike" kern="1200" cap="none" spc="0" normalizeH="0" baseline="0" noProof="0">
              <a:ln>
                <a:noFill/>
              </a:ln>
              <a:solidFill>
                <a:srgbClr val="115B3E">
                  <a:tint val="75000"/>
                </a:srgbClr>
              </a:solidFill>
              <a:effectLst/>
              <a:uLnTx/>
              <a:uFillTx/>
              <a:latin typeface="Franklin Gothic Book"/>
              <a:ea typeface="+mn-ea"/>
              <a:cs typeface="+mn-cs"/>
            </a:endParaRPr>
          </a:p>
        </p:txBody>
      </p:sp>
      <p:pic>
        <p:nvPicPr>
          <p:cNvPr id="3" name="Opgenomen geluid">
            <a:hlinkClick r:id="" action="ppaction://media"/>
            <a:extLst>
              <a:ext uri="{FF2B5EF4-FFF2-40B4-BE49-F238E27FC236}">
                <a16:creationId xmlns:a16="http://schemas.microsoft.com/office/drawing/2014/main" id="{BCC28AB8-ED66-4D1A-9B5A-51BED007D8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62195615"/>
      </p:ext>
    </p:extLst>
  </p:cSld>
  <p:clrMapOvr>
    <a:masterClrMapping/>
  </p:clrMapOvr>
  <mc:AlternateContent xmlns:mc="http://schemas.openxmlformats.org/markup-compatibility/2006">
    <mc:Choice xmlns:p14="http://schemas.microsoft.com/office/powerpoint/2010/main" Requires="p14">
      <p:transition spd="slow" p14:dur="2000" advTm="5526"/>
    </mc:Choice>
    <mc:Fallback>
      <p:transition spd="slow" advTm="5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E1BD2-6AC4-E5E9-158D-D02F9961AEBC}"/>
              </a:ext>
            </a:extLst>
          </p:cNvPr>
          <p:cNvSpPr>
            <a:spLocks noGrp="1"/>
          </p:cNvSpPr>
          <p:nvPr>
            <p:ph type="title"/>
          </p:nvPr>
        </p:nvSpPr>
        <p:spPr/>
        <p:txBody>
          <a:bodyPr>
            <a:normAutofit/>
          </a:bodyPr>
          <a:lstStyle/>
          <a:p>
            <a:r>
              <a:rPr lang="nl-BE"/>
              <a:t>				</a:t>
            </a:r>
          </a:p>
        </p:txBody>
      </p:sp>
      <p:graphicFrame>
        <p:nvGraphicFramePr>
          <p:cNvPr id="6" name="Tijdelijke aanduiding voor inhoud 5">
            <a:extLst>
              <a:ext uri="{FF2B5EF4-FFF2-40B4-BE49-F238E27FC236}">
                <a16:creationId xmlns:a16="http://schemas.microsoft.com/office/drawing/2014/main" id="{2E3FAA02-E748-9B0A-1574-59512D3D8E44}"/>
              </a:ext>
            </a:extLst>
          </p:cNvPr>
          <p:cNvGraphicFramePr>
            <a:graphicFrameLocks noGrp="1"/>
          </p:cNvGraphicFramePr>
          <p:nvPr>
            <p:ph idx="1"/>
            <p:extLst>
              <p:ext uri="{D42A27DB-BD31-4B8C-83A1-F6EECF244321}">
                <p14:modId xmlns:p14="http://schemas.microsoft.com/office/powerpoint/2010/main" val="3010260947"/>
              </p:ext>
            </p:extLst>
          </p:nvPr>
        </p:nvGraphicFramePr>
        <p:xfrm>
          <a:off x="0" y="0"/>
          <a:ext cx="12191999" cy="6859507"/>
        </p:xfrm>
        <a:graphic>
          <a:graphicData uri="http://schemas.openxmlformats.org/drawingml/2006/table">
            <a:tbl>
              <a:tblPr firstRow="1" bandRow="1">
                <a:tableStyleId>{5C22544A-7EE6-4342-B048-85BDC9FD1C3A}</a:tableStyleId>
              </a:tblPr>
              <a:tblGrid>
                <a:gridCol w="2434317">
                  <a:extLst>
                    <a:ext uri="{9D8B030D-6E8A-4147-A177-3AD203B41FA5}">
                      <a16:colId xmlns:a16="http://schemas.microsoft.com/office/drawing/2014/main" val="2370274356"/>
                    </a:ext>
                  </a:extLst>
                </a:gridCol>
                <a:gridCol w="2300969">
                  <a:extLst>
                    <a:ext uri="{9D8B030D-6E8A-4147-A177-3AD203B41FA5}">
                      <a16:colId xmlns:a16="http://schemas.microsoft.com/office/drawing/2014/main" val="216104064"/>
                    </a:ext>
                  </a:extLst>
                </a:gridCol>
                <a:gridCol w="7456713">
                  <a:extLst>
                    <a:ext uri="{9D8B030D-6E8A-4147-A177-3AD203B41FA5}">
                      <a16:colId xmlns:a16="http://schemas.microsoft.com/office/drawing/2014/main" val="3167681647"/>
                    </a:ext>
                  </a:extLst>
                </a:gridCol>
              </a:tblGrid>
              <a:tr h="495642">
                <a:tc gridSpan="3">
                  <a:txBody>
                    <a:bodyPr/>
                    <a:lstStyle/>
                    <a:p>
                      <a:r>
                        <a:rPr lang="nl-BE" sz="2000" b="1"/>
                        <a:t>DE WETTELIJKE PENSIOENLEEFTIJD</a:t>
                      </a:r>
                    </a:p>
                  </a:txBody>
                  <a:tcPr anchor="ctr"/>
                </a:tc>
                <a:tc hMerge="1">
                  <a:txBody>
                    <a:bodyPr/>
                    <a:lstStyle/>
                    <a:p>
                      <a:endParaRPr lang="nl-BE"/>
                    </a:p>
                  </a:txBody>
                  <a:tcPr/>
                </a:tc>
                <a:tc hMerge="1">
                  <a:txBody>
                    <a:bodyPr/>
                    <a:lstStyle/>
                    <a:p>
                      <a:endParaRPr lang="nl-BE" b="1"/>
                    </a:p>
                  </a:txBody>
                  <a:tcPr/>
                </a:tc>
                <a:extLst>
                  <a:ext uri="{0D108BD9-81ED-4DB2-BD59-A6C34878D82A}">
                    <a16:rowId xmlns:a16="http://schemas.microsoft.com/office/drawing/2014/main" val="102393400"/>
                  </a:ext>
                </a:extLst>
              </a:tr>
              <a:tr h="495642">
                <a:tc>
                  <a:txBody>
                    <a:bodyPr/>
                    <a:lstStyle/>
                    <a:p>
                      <a:pPr algn="ctr"/>
                      <a:r>
                        <a:rPr lang="nl-BE" sz="2000" kern="1200">
                          <a:solidFill>
                            <a:schemeClr val="dk1"/>
                          </a:solidFill>
                          <a:effectLst/>
                          <a:latin typeface="+mn-lt"/>
                          <a:ea typeface="+mn-ea"/>
                          <a:cs typeface="+mn-cs"/>
                        </a:rPr>
                        <a:t>66 jaar</a:t>
                      </a:r>
                      <a:endParaRPr lang="nl-BE" sz="2000"/>
                    </a:p>
                  </a:txBody>
                  <a:tcPr anchor="ctr"/>
                </a:tc>
                <a:tc gridSpan="2">
                  <a:txBody>
                    <a:bodyPr/>
                    <a:lstStyle/>
                    <a:p>
                      <a:pPr algn="l"/>
                      <a:r>
                        <a:rPr lang="nl-BE" sz="2000" kern="1200">
                          <a:solidFill>
                            <a:schemeClr val="dk1"/>
                          </a:solidFill>
                          <a:effectLst/>
                          <a:latin typeface="+mn-lt"/>
                          <a:ea typeface="+mn-ea"/>
                          <a:cs typeface="+mn-cs"/>
                        </a:rPr>
                        <a:t>Vanaf 01.02.2025 tot en met 01.01.2030</a:t>
                      </a:r>
                      <a:endParaRPr lang="nl-BE" sz="2000"/>
                    </a:p>
                  </a:txBody>
                  <a:tcPr anchor="ctr"/>
                </a:tc>
                <a:tc hMerge="1">
                  <a:txBody>
                    <a:bodyPr/>
                    <a:lstStyle/>
                    <a:p>
                      <a:pPr algn="l"/>
                      <a:endParaRPr lang="nl-BE"/>
                    </a:p>
                  </a:txBody>
                  <a:tcPr/>
                </a:tc>
                <a:extLst>
                  <a:ext uri="{0D108BD9-81ED-4DB2-BD59-A6C34878D82A}">
                    <a16:rowId xmlns:a16="http://schemas.microsoft.com/office/drawing/2014/main" val="4183563018"/>
                  </a:ext>
                </a:extLst>
              </a:tr>
              <a:tr h="495642">
                <a:tc>
                  <a:txBody>
                    <a:bodyPr/>
                    <a:lstStyle/>
                    <a:p>
                      <a:pPr algn="ctr"/>
                      <a:r>
                        <a:rPr lang="nl-BE" sz="2000"/>
                        <a:t>67 jaar</a:t>
                      </a:r>
                    </a:p>
                  </a:txBody>
                  <a:tcPr anchor="ctr"/>
                </a:tc>
                <a:tc gridSpan="2">
                  <a:txBody>
                    <a:bodyPr/>
                    <a:lstStyle/>
                    <a:p>
                      <a:pPr algn="l"/>
                      <a:r>
                        <a:rPr lang="nl-BE" sz="2000"/>
                        <a:t>Vanaf 01.02.2030</a:t>
                      </a:r>
                    </a:p>
                  </a:txBody>
                  <a:tcPr anchor="ctr"/>
                </a:tc>
                <a:tc hMerge="1">
                  <a:txBody>
                    <a:bodyPr/>
                    <a:lstStyle/>
                    <a:p>
                      <a:pPr algn="l"/>
                      <a:endParaRPr lang="nl-BE"/>
                    </a:p>
                  </a:txBody>
                  <a:tcPr/>
                </a:tc>
                <a:extLst>
                  <a:ext uri="{0D108BD9-81ED-4DB2-BD59-A6C34878D82A}">
                    <a16:rowId xmlns:a16="http://schemas.microsoft.com/office/drawing/2014/main" val="3801899745"/>
                  </a:ext>
                </a:extLst>
              </a:tr>
              <a:tr h="394976">
                <a:tc gridSpan="2">
                  <a:txBody>
                    <a:bodyPr/>
                    <a:lstStyle/>
                    <a:p>
                      <a:endParaRPr lang="nl-BE" sz="2000"/>
                    </a:p>
                  </a:txBody>
                  <a:tcPr anchor="ctr">
                    <a:noFill/>
                  </a:tcPr>
                </a:tc>
                <a:tc hMerge="1">
                  <a:txBody>
                    <a:bodyPr/>
                    <a:lstStyle/>
                    <a:p>
                      <a:endParaRPr lang="nl-BE"/>
                    </a:p>
                  </a:txBody>
                  <a:tcPr/>
                </a:tc>
                <a:tc>
                  <a:txBody>
                    <a:bodyPr/>
                    <a:lstStyle/>
                    <a:p>
                      <a:endParaRPr lang="nl-BE" sz="2000"/>
                    </a:p>
                  </a:txBody>
                  <a:tcPr anchor="ctr">
                    <a:noFill/>
                  </a:tcPr>
                </a:tc>
                <a:extLst>
                  <a:ext uri="{0D108BD9-81ED-4DB2-BD59-A6C34878D82A}">
                    <a16:rowId xmlns:a16="http://schemas.microsoft.com/office/drawing/2014/main" val="3379349267"/>
                  </a:ext>
                </a:extLst>
              </a:tr>
              <a:tr h="488851">
                <a:tc gridSpan="3">
                  <a:txBody>
                    <a:bodyPr/>
                    <a:lstStyle/>
                    <a:p>
                      <a:pPr marL="0" algn="ctr" defTabSz="914400" rtl="0" eaLnBrk="1" latinLnBrk="0" hangingPunct="1"/>
                      <a:r>
                        <a:rPr lang="nl-BE" sz="2000" b="1" kern="1200">
                          <a:solidFill>
                            <a:schemeClr val="dk1"/>
                          </a:solidFill>
                          <a:latin typeface="+mn-lt"/>
                          <a:ea typeface="+mn-ea"/>
                          <a:cs typeface="+mn-cs"/>
                        </a:rPr>
                        <a:t>DE VERVROEGDE PENSIOENLEEFTIJD                                                                                                                     </a:t>
                      </a:r>
                    </a:p>
                  </a:txBody>
                  <a:tcPr anchor="ctr">
                    <a:solidFill>
                      <a:schemeClr val="tx1"/>
                    </a:solidFill>
                  </a:tcPr>
                </a:tc>
                <a:tc hMerge="1">
                  <a:txBody>
                    <a:bodyPr/>
                    <a:lstStyle/>
                    <a:p>
                      <a:endParaRPr lang="nl-BE"/>
                    </a:p>
                  </a:txBody>
                  <a:tcPr/>
                </a:tc>
                <a:tc hMerge="1">
                  <a:txBody>
                    <a:bodyPr/>
                    <a:lstStyle/>
                    <a:p>
                      <a:endParaRPr lang="nl-BE" sz="2000" b="1">
                        <a:solidFill>
                          <a:schemeClr val="bg1"/>
                        </a:solidFill>
                      </a:endParaRPr>
                    </a:p>
                  </a:txBody>
                  <a:tcPr>
                    <a:solidFill>
                      <a:schemeClr val="tx1"/>
                    </a:solidFill>
                  </a:tcPr>
                </a:tc>
                <a:extLst>
                  <a:ext uri="{0D108BD9-81ED-4DB2-BD59-A6C34878D82A}">
                    <a16:rowId xmlns:a16="http://schemas.microsoft.com/office/drawing/2014/main" val="148228462"/>
                  </a:ext>
                </a:extLst>
              </a:tr>
              <a:tr h="395999">
                <a:tc>
                  <a:txBody>
                    <a:bodyPr/>
                    <a:lstStyle/>
                    <a:p>
                      <a:pPr marL="0" algn="ctr" defTabSz="914400" rtl="0" eaLnBrk="1" latinLnBrk="0" hangingPunct="1"/>
                      <a:r>
                        <a:rPr lang="nl-BE" sz="2000" b="1" kern="1200">
                          <a:solidFill>
                            <a:schemeClr val="dk1"/>
                          </a:solidFill>
                          <a:latin typeface="+mn-lt"/>
                          <a:ea typeface="+mn-ea"/>
                          <a:cs typeface="+mn-cs"/>
                        </a:rPr>
                        <a:t>Leeftijd</a:t>
                      </a:r>
                    </a:p>
                  </a:txBody>
                  <a:tcPr anchor="ctr">
                    <a:solidFill>
                      <a:srgbClr val="FFFF00"/>
                    </a:solidFill>
                  </a:tcPr>
                </a:tc>
                <a:tc>
                  <a:txBody>
                    <a:bodyPr/>
                    <a:lstStyle/>
                    <a:p>
                      <a:pPr marL="0" algn="ctr" defTabSz="914400" rtl="0" eaLnBrk="1" latinLnBrk="0" hangingPunct="1"/>
                      <a:r>
                        <a:rPr lang="nl-BE" sz="2000" b="1" kern="1200">
                          <a:solidFill>
                            <a:schemeClr val="dk1"/>
                          </a:solidFill>
                          <a:latin typeface="+mn-lt"/>
                          <a:ea typeface="+mn-ea"/>
                          <a:cs typeface="+mn-cs"/>
                        </a:rPr>
                        <a:t>Loopbaanjaren</a:t>
                      </a:r>
                    </a:p>
                  </a:txBody>
                  <a:tcPr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2000" b="1" kern="1200">
                          <a:solidFill>
                            <a:schemeClr val="dk1"/>
                          </a:solidFill>
                          <a:latin typeface="+mn-lt"/>
                          <a:ea typeface="+mn-ea"/>
                          <a:cs typeface="+mn-cs"/>
                        </a:rPr>
                        <a:t>én bovendien</a:t>
                      </a:r>
                    </a:p>
                  </a:txBody>
                  <a:tcPr anchor="ctr">
                    <a:solidFill>
                      <a:srgbClr val="FFFF00"/>
                    </a:solidFill>
                  </a:tcPr>
                </a:tc>
                <a:extLst>
                  <a:ext uri="{0D108BD9-81ED-4DB2-BD59-A6C34878D82A}">
                    <a16:rowId xmlns:a16="http://schemas.microsoft.com/office/drawing/2014/main" val="982440590"/>
                  </a:ext>
                </a:extLst>
              </a:tr>
              <a:tr h="511353">
                <a:tc>
                  <a:txBody>
                    <a:bodyPr/>
                    <a:lstStyle/>
                    <a:p>
                      <a:pPr algn="ctr"/>
                      <a:r>
                        <a:rPr lang="nl-BE" sz="2000"/>
                        <a:t>60 jaar</a:t>
                      </a:r>
                    </a:p>
                  </a:txBody>
                  <a:tcPr anchor="ctr">
                    <a:solidFill>
                      <a:srgbClr val="E7EAE8"/>
                    </a:solidFill>
                  </a:tcPr>
                </a:tc>
                <a:tc>
                  <a:txBody>
                    <a:bodyPr/>
                    <a:lstStyle/>
                    <a:p>
                      <a:r>
                        <a:rPr lang="nl-BE" sz="2000"/>
                        <a:t>42 loopbaanjaren</a:t>
                      </a:r>
                    </a:p>
                  </a:txBody>
                  <a:tcPr anchor="ctr">
                    <a:solidFill>
                      <a:srgbClr val="E7EA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t>+ elk kalenderjaar minstens 234 dagen </a:t>
                      </a:r>
                      <a:r>
                        <a:rPr lang="nl-BE" sz="2000" u="sng"/>
                        <a:t>gewerkt</a:t>
                      </a:r>
                      <a:r>
                        <a:rPr lang="nl-BE" sz="2000"/>
                        <a:t> (VTE)</a:t>
                      </a:r>
                    </a:p>
                  </a:txBody>
                  <a:tcPr anchor="ctr">
                    <a:solidFill>
                      <a:srgbClr val="E7EAE8"/>
                    </a:solidFill>
                  </a:tcPr>
                </a:tc>
                <a:extLst>
                  <a:ext uri="{0D108BD9-81ED-4DB2-BD59-A6C34878D82A}">
                    <a16:rowId xmlns:a16="http://schemas.microsoft.com/office/drawing/2014/main" val="1598614360"/>
                  </a:ext>
                </a:extLst>
              </a:tr>
              <a:tr h="495642">
                <a:tc>
                  <a:txBody>
                    <a:bodyPr/>
                    <a:lstStyle/>
                    <a:p>
                      <a:pPr algn="ctr"/>
                      <a:r>
                        <a:rPr lang="nl-BE" sz="2000"/>
                        <a:t>60 jaar</a:t>
                      </a:r>
                    </a:p>
                  </a:txBody>
                  <a:tcPr anchor="ctr"/>
                </a:tc>
                <a:tc>
                  <a:txBody>
                    <a:bodyPr/>
                    <a:lstStyle/>
                    <a:p>
                      <a:pPr algn="l"/>
                      <a:r>
                        <a:rPr lang="nl-BE" sz="2000"/>
                        <a:t>44 loopbaanjaren</a:t>
                      </a:r>
                      <a:r>
                        <a:rPr lang="nl-BE" sz="2000">
                          <a:highlight>
                            <a:srgbClr val="FFFF00"/>
                          </a:highlight>
                        </a:rPr>
                        <a:t>*</a:t>
                      </a:r>
                      <a:endParaRPr lang="nl-BE" sz="20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2000"/>
                    </a:p>
                  </a:txBody>
                  <a:tcPr anchor="ctr"/>
                </a:tc>
                <a:extLst>
                  <a:ext uri="{0D108BD9-81ED-4DB2-BD59-A6C34878D82A}">
                    <a16:rowId xmlns:a16="http://schemas.microsoft.com/office/drawing/2014/main" val="3445560440"/>
                  </a:ext>
                </a:extLst>
              </a:tr>
              <a:tr h="495642">
                <a:tc>
                  <a:txBody>
                    <a:bodyPr/>
                    <a:lstStyle/>
                    <a:p>
                      <a:pPr algn="ctr"/>
                      <a:r>
                        <a:rPr lang="nl-BE" sz="2000"/>
                        <a:t>61 jaar</a:t>
                      </a:r>
                    </a:p>
                  </a:txBody>
                  <a:tcPr anchor="ctr"/>
                </a:tc>
                <a:tc>
                  <a:txBody>
                    <a:bodyPr/>
                    <a:lstStyle/>
                    <a:p>
                      <a:pPr algn="l"/>
                      <a:r>
                        <a:rPr lang="nl-BE" sz="2000"/>
                        <a:t>43 loopbaanjaren</a:t>
                      </a:r>
                      <a:r>
                        <a:rPr lang="nl-BE" sz="2000">
                          <a:highlight>
                            <a:srgbClr val="FFFF00"/>
                          </a:highlight>
                        </a:rPr>
                        <a:t>*</a:t>
                      </a:r>
                      <a:endParaRPr lang="nl-BE" sz="20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2000"/>
                    </a:p>
                  </a:txBody>
                  <a:tcPr anchor="ctr"/>
                </a:tc>
                <a:extLst>
                  <a:ext uri="{0D108BD9-81ED-4DB2-BD59-A6C34878D82A}">
                    <a16:rowId xmlns:a16="http://schemas.microsoft.com/office/drawing/2014/main" val="4126410733"/>
                  </a:ext>
                </a:extLst>
              </a:tr>
              <a:tr h="495642">
                <a:tc>
                  <a:txBody>
                    <a:bodyPr/>
                    <a:lstStyle/>
                    <a:p>
                      <a:pPr algn="ctr"/>
                      <a:r>
                        <a:rPr lang="nl-BE" sz="2000"/>
                        <a:t>62 jaar</a:t>
                      </a:r>
                    </a:p>
                  </a:txBody>
                  <a:tcPr anchor="ctr"/>
                </a:tc>
                <a:tc>
                  <a:txBody>
                    <a:bodyPr/>
                    <a:lstStyle/>
                    <a:p>
                      <a:pPr algn="l"/>
                      <a:r>
                        <a:rPr lang="nl-BE" sz="2000"/>
                        <a:t>43 loopbaanjaren</a:t>
                      </a:r>
                      <a:r>
                        <a:rPr lang="nl-BE" sz="2000">
                          <a:highlight>
                            <a:srgbClr val="FFFF00"/>
                          </a:highlight>
                        </a:rPr>
                        <a:t>*</a:t>
                      </a:r>
                      <a:endParaRPr lang="nl-BE" sz="20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2000"/>
                    </a:p>
                  </a:txBody>
                  <a:tcPr anchor="ctr"/>
                </a:tc>
                <a:extLst>
                  <a:ext uri="{0D108BD9-81ED-4DB2-BD59-A6C34878D82A}">
                    <a16:rowId xmlns:a16="http://schemas.microsoft.com/office/drawing/2014/main" val="3881845994"/>
                  </a:ext>
                </a:extLst>
              </a:tr>
              <a:tr h="495642">
                <a:tc>
                  <a:txBody>
                    <a:bodyPr/>
                    <a:lstStyle/>
                    <a:p>
                      <a:pPr algn="ctr"/>
                      <a:r>
                        <a:rPr lang="nl-BE" sz="2000"/>
                        <a:t>63 jaar</a:t>
                      </a:r>
                    </a:p>
                  </a:txBody>
                  <a:tcPr anchor="ctr"/>
                </a:tc>
                <a:tc>
                  <a:txBody>
                    <a:bodyPr/>
                    <a:lstStyle/>
                    <a:p>
                      <a:pPr algn="l"/>
                      <a:r>
                        <a:rPr lang="nl-BE" sz="2000"/>
                        <a:t>42 loopbaanjaren</a:t>
                      </a:r>
                      <a:r>
                        <a:rPr lang="nl-BE" sz="2000">
                          <a:highlight>
                            <a:srgbClr val="FFFF00"/>
                          </a:highlight>
                        </a:rPr>
                        <a:t>*</a:t>
                      </a:r>
                      <a:endParaRPr lang="nl-BE" sz="20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2000"/>
                    </a:p>
                  </a:txBody>
                  <a:tcPr anchor="ctr"/>
                </a:tc>
                <a:extLst>
                  <a:ext uri="{0D108BD9-81ED-4DB2-BD59-A6C34878D82A}">
                    <a16:rowId xmlns:a16="http://schemas.microsoft.com/office/drawing/2014/main" val="1176474174"/>
                  </a:ext>
                </a:extLst>
              </a:tr>
              <a:tr h="1597329">
                <a:tc gridSpan="3">
                  <a:txBody>
                    <a:bodyPr/>
                    <a:lstStyle/>
                    <a:p>
                      <a:pPr marL="701675" lvl="1" indent="-342900">
                        <a:buFont typeface="Wingdings 2" panose="05020102010507070707" pitchFamily="18" charset="2"/>
                        <a:buChar char="ä"/>
                      </a:pPr>
                      <a:r>
                        <a:rPr lang="nl-BE" sz="1800"/>
                        <a:t>Enkel loopbaanjaren met hierin 156 dagen VTE komen in  aanmerking voor de loopbaanvoorwaarde voor de opening van het recht op een vervroegd pensioen. </a:t>
                      </a:r>
                      <a:endParaRPr lang="nl-BE" sz="1800">
                        <a:solidFill>
                          <a:schemeClr val="dk1"/>
                        </a:solidFill>
                      </a:endParaRPr>
                    </a:p>
                    <a:p>
                      <a:pPr marL="1158875" lvl="2" indent="-342900">
                        <a:buFont typeface="Wingdings 2" panose="05020102010507070707" pitchFamily="18" charset="2"/>
                        <a:buChar char="ä"/>
                      </a:pPr>
                      <a:r>
                        <a:rPr lang="nl-BE" sz="1800">
                          <a:solidFill>
                            <a:srgbClr val="FF0000"/>
                          </a:solidFill>
                        </a:rPr>
                        <a:t>Eerste jaar?</a:t>
                      </a:r>
                      <a:endParaRPr lang="nl-BE" sz="1800" kern="1200">
                        <a:solidFill>
                          <a:srgbClr val="FF0000"/>
                        </a:solidFill>
                        <a:effectLst/>
                        <a:latin typeface="+mn-lt"/>
                        <a:ea typeface="+mn-ea"/>
                        <a:cs typeface="+mn-cs"/>
                      </a:endParaRPr>
                    </a:p>
                    <a:p>
                      <a:pPr marL="701675" lvl="1" indent="-342900">
                        <a:buFont typeface="Wingdings 2" panose="05020102010507070707" pitchFamily="18" charset="2"/>
                        <a:buChar char="ä"/>
                      </a:pPr>
                      <a:r>
                        <a:rPr lang="nl-BE" sz="1800" kern="1200">
                          <a:solidFill>
                            <a:schemeClr val="dk1"/>
                          </a:solidFill>
                          <a:effectLst/>
                          <a:latin typeface="+mn-lt"/>
                          <a:ea typeface="+mn-ea"/>
                          <a:cs typeface="+mn-cs"/>
                        </a:rPr>
                        <a:t>De verhogingscoëfficiënt verlaagt jaarlijks van 1,0500 naar 1,0250 (2031) met 0,005. </a:t>
                      </a:r>
                      <a:br>
                        <a:rPr lang="nl-BE" sz="1800" kern="1200">
                          <a:solidFill>
                            <a:srgbClr val="115B3E"/>
                          </a:solidFill>
                          <a:effectLst/>
                          <a:latin typeface="+mn-lt"/>
                          <a:ea typeface="+mn-ea"/>
                          <a:cs typeface="+mn-cs"/>
                        </a:rPr>
                      </a:br>
                      <a:r>
                        <a:rPr lang="nl-BE" sz="1800" kern="1200">
                          <a:solidFill>
                            <a:schemeClr val="dk1"/>
                          </a:solidFill>
                          <a:effectLst/>
                          <a:latin typeface="+mn-lt"/>
                          <a:ea typeface="+mn-ea"/>
                          <a:cs typeface="+mn-cs"/>
                        </a:rPr>
                        <a:t>Bij TBS VP verhogingscoëfficiënt 1.</a:t>
                      </a:r>
                      <a:endParaRPr lang="nl-BE" sz="1800"/>
                    </a:p>
                  </a:txBody>
                  <a:tcPr anchor="ctr">
                    <a:solidFill>
                      <a:srgbClr val="FFFF00"/>
                    </a:solidFill>
                  </a:tcPr>
                </a:tc>
                <a:tc hMerge="1">
                  <a:txBody>
                    <a:bodyPr/>
                    <a:lstStyle/>
                    <a:p>
                      <a:endParaRPr lang="nl-BE"/>
                    </a:p>
                  </a:txBody>
                  <a:tcPr/>
                </a:tc>
                <a:tc hMerge="1">
                  <a:txBody>
                    <a:bodyPr/>
                    <a:lstStyle/>
                    <a:p>
                      <a:endParaRPr lang="nl-BE"/>
                    </a:p>
                  </a:txBody>
                  <a:tcPr>
                    <a:solidFill>
                      <a:srgbClr val="FFFF00"/>
                    </a:solidFill>
                  </a:tcPr>
                </a:tc>
                <a:extLst>
                  <a:ext uri="{0D108BD9-81ED-4DB2-BD59-A6C34878D82A}">
                    <a16:rowId xmlns:a16="http://schemas.microsoft.com/office/drawing/2014/main" val="141732794"/>
                  </a:ext>
                </a:extLst>
              </a:tr>
            </a:tbl>
          </a:graphicData>
        </a:graphic>
      </p:graphicFrame>
      <p:sp>
        <p:nvSpPr>
          <p:cNvPr id="4" name="Tijdelijke aanduiding voor dianummer 3">
            <a:extLst>
              <a:ext uri="{FF2B5EF4-FFF2-40B4-BE49-F238E27FC236}">
                <a16:creationId xmlns:a16="http://schemas.microsoft.com/office/drawing/2014/main" id="{EC159A81-08BC-4889-3E66-90178A7103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06674-9C8D-41F2-9196-D5CEF1BC41BE}" type="slidenum">
              <a:rPr kumimoji="0" lang="nl-BE" sz="1200" b="0" i="0" u="none" strike="noStrike" kern="1200" cap="none" spc="0" normalizeH="0" baseline="0" noProof="0" smtClean="0">
                <a:ln>
                  <a:noFill/>
                </a:ln>
                <a:solidFill>
                  <a:srgbClr val="115B3E">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srgbClr val="115B3E">
                  <a:tint val="75000"/>
                </a:srgbClr>
              </a:solidFill>
              <a:effectLst/>
              <a:uLnTx/>
              <a:uFillTx/>
              <a:latin typeface="Franklin Gothic Book"/>
              <a:ea typeface="+mn-ea"/>
              <a:cs typeface="+mn-cs"/>
            </a:endParaRPr>
          </a:p>
        </p:txBody>
      </p:sp>
    </p:spTree>
    <p:extLst>
      <p:ext uri="{BB962C8B-B14F-4D97-AF65-F5344CB8AC3E}">
        <p14:creationId xmlns:p14="http://schemas.microsoft.com/office/powerpoint/2010/main" val="1361933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3300">
            <a:alpha val="24706"/>
          </a:srgbClr>
        </a:solidFill>
        <a:effectLst/>
      </p:bgPr>
    </p:b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65A4F6B4-ABEA-64D1-DE1F-23192B60E858}"/>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BE" sz="1100" b="0" i="0" u="none" strike="noStrike" kern="1200" cap="none" spc="0" normalizeH="0" baseline="0" noProof="0">
                <a:ln>
                  <a:noFill/>
                </a:ln>
                <a:solidFill>
                  <a:srgbClr val="115B3E"/>
                </a:solidFill>
                <a:effectLst/>
                <a:uLnTx/>
                <a:uFillTx/>
                <a:latin typeface="Franklin Gothic Book"/>
                <a:ea typeface="+mn-ea"/>
                <a:cs typeface="+mn-cs"/>
              </a:rPr>
              <a:t>Wat met onze pensioenen? Stand van zaken september 2025!</a:t>
            </a:r>
          </a:p>
        </p:txBody>
      </p:sp>
      <p:sp>
        <p:nvSpPr>
          <p:cNvPr id="6" name="Tijdelijke aanduiding voor dianummer 5">
            <a:extLst>
              <a:ext uri="{FF2B5EF4-FFF2-40B4-BE49-F238E27FC236}">
                <a16:creationId xmlns:a16="http://schemas.microsoft.com/office/drawing/2014/main" id="{D2856A3B-0D5E-C2D1-A65A-1A84FAE7A506}"/>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206674-9C8D-41F2-9196-D5CEF1BC41BE}" type="slidenum">
              <a:rPr kumimoji="0" lang="nl-BE" sz="1200" b="0" i="0" u="none" strike="noStrike" kern="1200" cap="none" spc="0" normalizeH="0" baseline="0" noProof="0" smtClean="0">
                <a:ln>
                  <a:noFill/>
                </a:ln>
                <a:solidFill>
                  <a:srgbClr val="115B3E">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nl-BE" sz="1200" b="0" i="0" u="none" strike="noStrike" kern="1200" cap="none" spc="0" normalizeH="0" baseline="0" noProof="0">
              <a:ln>
                <a:noFill/>
              </a:ln>
              <a:solidFill>
                <a:srgbClr val="115B3E">
                  <a:tint val="75000"/>
                </a:srgbClr>
              </a:solidFill>
              <a:effectLst/>
              <a:uLnTx/>
              <a:uFillTx/>
              <a:latin typeface="Franklin Gothic Book"/>
              <a:ea typeface="+mn-ea"/>
              <a:cs typeface="+mn-cs"/>
            </a:endParaRPr>
          </a:p>
        </p:txBody>
      </p:sp>
      <p:sp>
        <p:nvSpPr>
          <p:cNvPr id="3" name="Tijdelijke aanduiding voor inhoud 2">
            <a:extLst>
              <a:ext uri="{FF2B5EF4-FFF2-40B4-BE49-F238E27FC236}">
                <a16:creationId xmlns:a16="http://schemas.microsoft.com/office/drawing/2014/main" id="{C0A2C7C7-1FEA-B7A8-5081-EB462DCBD3AE}"/>
              </a:ext>
            </a:extLst>
          </p:cNvPr>
          <p:cNvSpPr>
            <a:spLocks noGrp="1"/>
          </p:cNvSpPr>
          <p:nvPr>
            <p:ph idx="4294967295"/>
          </p:nvPr>
        </p:nvSpPr>
        <p:spPr>
          <a:xfrm>
            <a:off x="3295650" y="1253331"/>
            <a:ext cx="8896350" cy="4351338"/>
          </a:xfrm>
        </p:spPr>
        <p:txBody>
          <a:bodyPr>
            <a:normAutofit fontScale="55000" lnSpcReduction="20000"/>
          </a:bodyPr>
          <a:lstStyle/>
          <a:p>
            <a:pPr eaLnBrk="0" fontAlgn="base" hangingPunct="0">
              <a:lnSpc>
                <a:spcPct val="132000"/>
              </a:lnSpc>
              <a:spcBef>
                <a:spcPct val="0"/>
              </a:spcBef>
              <a:spcAft>
                <a:spcPct val="0"/>
              </a:spcAft>
              <a:buClrTx/>
            </a:pPr>
            <a:r>
              <a:rPr lang="nl-BE" altLang="nl-BE" sz="3600" b="1">
                <a:latin typeface="Arial" panose="020B0604020202020204" pitchFamily="34" charset="0"/>
              </a:rPr>
              <a:t>Het zijn vooral de kwetsbare groepen die geraakt worden:</a:t>
            </a:r>
            <a:r>
              <a:rPr lang="nl-BE" altLang="nl-BE" sz="3600">
                <a:latin typeface="Arial" panose="020B0604020202020204" pitchFamily="34" charset="0"/>
              </a:rPr>
              <a:t> jongeren, deeltijdsen, collega’s met onzekere of versnipperde contracten, en wie zorg heeft opgenomen.</a:t>
            </a:r>
          </a:p>
          <a:p>
            <a:pPr eaLnBrk="0" fontAlgn="base" hangingPunct="0">
              <a:lnSpc>
                <a:spcPct val="132000"/>
              </a:lnSpc>
              <a:spcBef>
                <a:spcPct val="0"/>
              </a:spcBef>
              <a:spcAft>
                <a:spcPct val="0"/>
              </a:spcAft>
              <a:buClrTx/>
            </a:pPr>
            <a:endParaRPr lang="nl-BE" altLang="nl-BE" sz="3600">
              <a:latin typeface="Arial" panose="020B0604020202020204" pitchFamily="34" charset="0"/>
            </a:endParaRPr>
          </a:p>
          <a:p>
            <a:pPr eaLnBrk="0" fontAlgn="base" hangingPunct="0">
              <a:lnSpc>
                <a:spcPct val="132000"/>
              </a:lnSpc>
              <a:spcBef>
                <a:spcPct val="0"/>
              </a:spcBef>
              <a:spcAft>
                <a:spcPct val="0"/>
              </a:spcAft>
              <a:buClrTx/>
            </a:pPr>
            <a:r>
              <a:rPr lang="nl-BE" sz="3600" b="1"/>
              <a:t>Gemiddelde gezonde levensverwachting is 63 jaar</a:t>
            </a:r>
            <a:br>
              <a:rPr lang="nl-BE" sz="3600" b="1"/>
            </a:br>
            <a:endParaRPr lang="nl-BE" sz="3600" b="1"/>
          </a:p>
          <a:p>
            <a:pPr eaLnBrk="0" fontAlgn="base" hangingPunct="0">
              <a:lnSpc>
                <a:spcPct val="132000"/>
              </a:lnSpc>
              <a:spcBef>
                <a:spcPct val="0"/>
              </a:spcBef>
              <a:spcAft>
                <a:spcPct val="0"/>
              </a:spcAft>
              <a:buClrTx/>
            </a:pPr>
            <a:r>
              <a:rPr lang="nl-BE" altLang="nl-BE" sz="3600" b="1">
                <a:latin typeface="Arial" panose="020B0604020202020204" pitchFamily="34" charset="0"/>
              </a:rPr>
              <a:t>(On)gehoorde uitspraak: </a:t>
            </a:r>
            <a:r>
              <a:rPr lang="nl-BE" altLang="nl-BE" sz="3600">
                <a:latin typeface="Arial" panose="020B0604020202020204" pitchFamily="34" charset="0"/>
              </a:rPr>
              <a:t>“De grootste besparing wordt gerealiseerd door het langer werken!”</a:t>
            </a:r>
          </a:p>
          <a:p>
            <a:pPr eaLnBrk="0" fontAlgn="base" hangingPunct="0">
              <a:lnSpc>
                <a:spcPct val="132000"/>
              </a:lnSpc>
              <a:spcBef>
                <a:spcPct val="0"/>
              </a:spcBef>
              <a:spcAft>
                <a:spcPct val="0"/>
              </a:spcAft>
              <a:buClrTx/>
            </a:pPr>
            <a:endParaRPr lang="nl-BE" altLang="nl-BE" sz="3600">
              <a:latin typeface="Arial" panose="020B0604020202020204" pitchFamily="34" charset="0"/>
            </a:endParaRPr>
          </a:p>
          <a:p>
            <a:pPr eaLnBrk="0" fontAlgn="base" hangingPunct="0">
              <a:lnSpc>
                <a:spcPct val="132000"/>
              </a:lnSpc>
              <a:spcBef>
                <a:spcPct val="0"/>
              </a:spcBef>
              <a:spcAft>
                <a:spcPct val="0"/>
              </a:spcAft>
              <a:buClrTx/>
            </a:pPr>
            <a:r>
              <a:rPr lang="nl-BE" altLang="nl-BE" sz="3600" b="1">
                <a:latin typeface="Arial" panose="020B0604020202020204" pitchFamily="34" charset="0"/>
              </a:rPr>
              <a:t>Wij willen geen koude sanering maar een vangnet: </a:t>
            </a:r>
            <a:br>
              <a:rPr lang="nl-BE" altLang="nl-BE" sz="3600" b="1">
                <a:latin typeface="Arial" panose="020B0604020202020204" pitchFamily="34" charset="0"/>
              </a:rPr>
            </a:br>
            <a:r>
              <a:rPr lang="nl-BE" altLang="nl-BE" sz="3600">
                <a:latin typeface="Arial" panose="020B0604020202020204" pitchFamily="34" charset="0"/>
              </a:rPr>
              <a:t>een overgangsenveloppe die werkelijk inzet op overgangen, geen strijdtoneel wordt en niet enkel vertrekt vanuit cijfers.</a:t>
            </a:r>
          </a:p>
        </p:txBody>
      </p:sp>
      <p:pic>
        <p:nvPicPr>
          <p:cNvPr id="7" name="Afbeelding 6" descr="Afbeelding met illustratie, ontwerp, creativiteit&#10;&#10;Beschrijving automatisch gegenereerd met gemiddelde betrouwbaarheid">
            <a:extLst>
              <a:ext uri="{FF2B5EF4-FFF2-40B4-BE49-F238E27FC236}">
                <a16:creationId xmlns:a16="http://schemas.microsoft.com/office/drawing/2014/main" id="{0B53E275-CC11-542D-C947-B797C70649E5}"/>
              </a:ext>
            </a:extLst>
          </p:cNvPr>
          <p:cNvPicPr>
            <a:picLocks noChangeAspect="1"/>
          </p:cNvPicPr>
          <p:nvPr/>
        </p:nvPicPr>
        <p:blipFill>
          <a:blip r:embed="rId3">
            <a:extLst>
              <a:ext uri="{28A0092B-C50C-407E-A947-70E740481C1C}">
                <a14:useLocalDpi xmlns:a14="http://schemas.microsoft.com/office/drawing/2010/main" val="0"/>
              </a:ext>
            </a:extLst>
          </a:blip>
          <a:srcRect t="7857" r="-3" b="7854"/>
          <a:stretch>
            <a:fillRect/>
          </a:stretch>
        </p:blipFill>
        <p:spPr>
          <a:xfrm>
            <a:off x="-435307" y="1454629"/>
            <a:ext cx="4228080" cy="3563705"/>
          </a:xfrm>
          <a:prstGeom prst="rect">
            <a:avLst/>
          </a:prstGeom>
          <a:noFill/>
        </p:spPr>
      </p:pic>
    </p:spTree>
    <p:extLst>
      <p:ext uri="{BB962C8B-B14F-4D97-AF65-F5344CB8AC3E}">
        <p14:creationId xmlns:p14="http://schemas.microsoft.com/office/powerpoint/2010/main" val="3136188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17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0A19A-98DC-5BE4-ECAB-8C59C5CEA74A}"/>
              </a:ext>
            </a:extLst>
          </p:cNvPr>
          <p:cNvSpPr>
            <a:spLocks noGrp="1"/>
          </p:cNvSpPr>
          <p:nvPr>
            <p:ph type="title"/>
          </p:nvPr>
        </p:nvSpPr>
        <p:spPr>
          <a:xfrm>
            <a:off x="838200" y="365125"/>
            <a:ext cx="10515600" cy="1325563"/>
          </a:xfrm>
        </p:spPr>
        <p:txBody>
          <a:bodyPr anchor="ctr">
            <a:normAutofit/>
          </a:bodyPr>
          <a:lstStyle/>
          <a:p>
            <a:r>
              <a:rPr lang="nl-BE"/>
              <a:t>PENSIOENBEDRAG</a:t>
            </a:r>
            <a:br>
              <a:rPr lang="nl-BE" sz="2500"/>
            </a:br>
            <a:r>
              <a:rPr lang="nl-BE" sz="2800" b="0">
                <a:solidFill>
                  <a:schemeClr val="bg1">
                    <a:lumMod val="50000"/>
                  </a:schemeClr>
                </a:solidFill>
              </a:rPr>
              <a:t>Hoeveel zal ik maandelijks ontvangen als ik met pensioen ben?</a:t>
            </a:r>
            <a:endParaRPr lang="nl-BE" sz="2500" b="0">
              <a:solidFill>
                <a:schemeClr val="bg1">
                  <a:lumMod val="50000"/>
                </a:schemeClr>
              </a:solidFill>
            </a:endParaRPr>
          </a:p>
        </p:txBody>
      </p:sp>
      <p:pic>
        <p:nvPicPr>
          <p:cNvPr id="7" name="Afbeelding 6" descr="Afbeelding met schaar, zwart-wit, boksbeugel, gereedschap&#10;&#10;Door AI gegenereerde inhoud is mogelijk onjuist.">
            <a:extLst>
              <a:ext uri="{FF2B5EF4-FFF2-40B4-BE49-F238E27FC236}">
                <a16:creationId xmlns:a16="http://schemas.microsoft.com/office/drawing/2014/main" id="{9A811FCA-9782-564E-8BE1-D0934488569D}"/>
              </a:ext>
            </a:extLst>
          </p:cNvPr>
          <p:cNvPicPr>
            <a:picLocks noChangeAspect="1"/>
          </p:cNvPicPr>
          <p:nvPr/>
        </p:nvPicPr>
        <p:blipFill>
          <a:blip r:embed="rId5">
            <a:extLst>
              <a:ext uri="{28A0092B-C50C-407E-A947-70E740481C1C}">
                <a14:useLocalDpi xmlns:a14="http://schemas.microsoft.com/office/drawing/2010/main" val="0"/>
              </a:ext>
            </a:extLst>
          </a:blip>
          <a:srcRect t="12924" r="-1" b="5846"/>
          <a:stretch/>
        </p:blipFill>
        <p:spPr>
          <a:xfrm>
            <a:off x="2228229" y="1825625"/>
            <a:ext cx="7735541" cy="4351338"/>
          </a:xfrm>
          <a:prstGeom prst="rect">
            <a:avLst/>
          </a:prstGeom>
          <a:noFill/>
        </p:spPr>
      </p:pic>
      <p:sp>
        <p:nvSpPr>
          <p:cNvPr id="4" name="Tijdelijke aanduiding voor voettekst 3">
            <a:extLst>
              <a:ext uri="{FF2B5EF4-FFF2-40B4-BE49-F238E27FC236}">
                <a16:creationId xmlns:a16="http://schemas.microsoft.com/office/drawing/2014/main" id="{2C04BC5D-6E54-DE37-2AC5-CE78D07154F1}"/>
              </a:ext>
            </a:extLst>
          </p:cNvPr>
          <p:cNvSpPr>
            <a:spLocks noGrp="1"/>
          </p:cNvSpPr>
          <p:nvPr>
            <p:ph type="ftr" sz="quarter" idx="11"/>
          </p:nvPr>
        </p:nvSpPr>
        <p:spPr>
          <a:xfrm>
            <a:off x="943995" y="6409256"/>
            <a:ext cx="422808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BE" sz="1100" b="0" i="0" u="none" strike="noStrike" kern="1200" cap="none" spc="0" normalizeH="0" baseline="0" noProof="0">
                <a:ln>
                  <a:noFill/>
                </a:ln>
                <a:solidFill>
                  <a:srgbClr val="115B3E"/>
                </a:solidFill>
                <a:effectLst/>
                <a:uLnTx/>
                <a:uFillTx/>
                <a:latin typeface="Franklin Gothic Book"/>
                <a:ea typeface="+mn-ea"/>
                <a:cs typeface="+mn-cs"/>
              </a:rPr>
              <a:t>Wat met onze pensioenen? Stand van zaken september 2025!</a:t>
            </a:r>
          </a:p>
        </p:txBody>
      </p:sp>
      <p:sp>
        <p:nvSpPr>
          <p:cNvPr id="5" name="Tijdelijke aanduiding voor dianummer 4">
            <a:extLst>
              <a:ext uri="{FF2B5EF4-FFF2-40B4-BE49-F238E27FC236}">
                <a16:creationId xmlns:a16="http://schemas.microsoft.com/office/drawing/2014/main" id="{F5E7982A-B340-E056-A302-D7B29B217360}"/>
              </a:ext>
            </a:extLst>
          </p:cNvPr>
          <p:cNvSpPr>
            <a:spLocks noGrp="1"/>
          </p:cNvSpPr>
          <p:nvPr>
            <p:ph type="sldNum" sz="quarter" idx="12"/>
          </p:nvPr>
        </p:nvSpPr>
        <p:spPr>
          <a:xfrm>
            <a:off x="9319414" y="6369165"/>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206674-9C8D-41F2-9196-D5CEF1BC41BE}" type="slidenum">
              <a:rPr kumimoji="0" lang="nl-BE" sz="1200" b="0" i="0" u="none" strike="noStrike" kern="1200" cap="none" spc="0" normalizeH="0" baseline="0" noProof="0" smtClean="0">
                <a:ln>
                  <a:noFill/>
                </a:ln>
                <a:solidFill>
                  <a:srgbClr val="115B3E">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nl-BE" sz="1200" b="0" i="0" u="none" strike="noStrike" kern="1200" cap="none" spc="0" normalizeH="0" baseline="0" noProof="0">
              <a:ln>
                <a:noFill/>
              </a:ln>
              <a:solidFill>
                <a:srgbClr val="115B3E">
                  <a:tint val="75000"/>
                </a:srgbClr>
              </a:solidFill>
              <a:effectLst/>
              <a:uLnTx/>
              <a:uFillTx/>
              <a:latin typeface="Franklin Gothic Book"/>
              <a:ea typeface="+mn-ea"/>
              <a:cs typeface="+mn-cs"/>
            </a:endParaRPr>
          </a:p>
        </p:txBody>
      </p:sp>
      <p:pic>
        <p:nvPicPr>
          <p:cNvPr id="3" name="Opgenomen geluid">
            <a:hlinkClick r:id="" action="ppaction://media"/>
            <a:extLst>
              <a:ext uri="{FF2B5EF4-FFF2-40B4-BE49-F238E27FC236}">
                <a16:creationId xmlns:a16="http://schemas.microsoft.com/office/drawing/2014/main" id="{A7A59D58-1EB7-3399-CCDE-2C5E24CB5F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38568591"/>
      </p:ext>
    </p:extLst>
  </p:cSld>
  <p:clrMapOvr>
    <a:masterClrMapping/>
  </p:clrMapOvr>
  <mc:AlternateContent xmlns:mc="http://schemas.openxmlformats.org/markup-compatibility/2006">
    <mc:Choice xmlns:p14="http://schemas.microsoft.com/office/powerpoint/2010/main" Requires="p14">
      <p:transition spd="slow" p14:dur="2000" advTm="5921"/>
    </mc:Choice>
    <mc:Fallback>
      <p:transition spd="slow" advTm="5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E6AA8-F89F-6315-CDD1-D411F28C8602}"/>
            </a:ext>
          </a:extLst>
        </p:cNvPr>
        <p:cNvGrpSpPr/>
        <p:nvPr/>
      </p:nvGrpSpPr>
      <p:grpSpPr>
        <a:xfrm>
          <a:off x="0" y="0"/>
          <a:ext cx="0" cy="0"/>
          <a:chOff x="0" y="0"/>
          <a:chExt cx="0" cy="0"/>
        </a:xfrm>
      </p:grpSpPr>
      <p:sp>
        <p:nvSpPr>
          <p:cNvPr id="12" name="Rechthoek 11">
            <a:extLst>
              <a:ext uri="{FF2B5EF4-FFF2-40B4-BE49-F238E27FC236}">
                <a16:creationId xmlns:a16="http://schemas.microsoft.com/office/drawing/2014/main" id="{48241C18-18A0-C137-DB8E-DFE9CEF1C221}"/>
              </a:ext>
            </a:extLst>
          </p:cNvPr>
          <p:cNvSpPr/>
          <p:nvPr/>
        </p:nvSpPr>
        <p:spPr>
          <a:xfrm>
            <a:off x="3966862" y="4210543"/>
            <a:ext cx="4198465" cy="1138869"/>
          </a:xfrm>
          <a:prstGeom prst="rect">
            <a:avLst/>
          </a:prstGeom>
          <a:solidFill>
            <a:srgbClr val="00B0F0"/>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921"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3" name="Tekstvak 12">
            <a:extLst>
              <a:ext uri="{FF2B5EF4-FFF2-40B4-BE49-F238E27FC236}">
                <a16:creationId xmlns:a16="http://schemas.microsoft.com/office/drawing/2014/main" id="{B6C14228-4301-7815-CDA6-B55F2DECC340}"/>
              </a:ext>
            </a:extLst>
          </p:cNvPr>
          <p:cNvSpPr txBox="1"/>
          <p:nvPr/>
        </p:nvSpPr>
        <p:spPr>
          <a:xfrm>
            <a:off x="4484953" y="4277503"/>
            <a:ext cx="3162279" cy="6835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921"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Het aandeel in de berekening van het pensioen</a:t>
            </a:r>
            <a:endParaRPr kumimoji="0" lang="nl-BE" sz="1921" b="0" i="0" u="sng" strike="noStrike" kern="1200" cap="none" spc="0" normalizeH="0" baseline="0" noProof="0">
              <a:ln>
                <a:noFill/>
              </a:ln>
              <a:solidFill>
                <a:srgbClr val="115B3E"/>
              </a:solidFill>
              <a:effectLst/>
              <a:uLnTx/>
              <a:uFillTx/>
              <a:latin typeface="Franklin Gothic Book" panose="020B0503020102020204" pitchFamily="34" charset="0"/>
              <a:ea typeface="+mn-ea"/>
              <a:cs typeface="+mn-cs"/>
            </a:endParaRPr>
          </a:p>
        </p:txBody>
      </p:sp>
      <p:grpSp>
        <p:nvGrpSpPr>
          <p:cNvPr id="10" name="Groep 9">
            <a:extLst>
              <a:ext uri="{FF2B5EF4-FFF2-40B4-BE49-F238E27FC236}">
                <a16:creationId xmlns:a16="http://schemas.microsoft.com/office/drawing/2014/main" id="{C19EE7B4-BFA1-5745-CF78-C4253EA0D498}"/>
              </a:ext>
            </a:extLst>
          </p:cNvPr>
          <p:cNvGrpSpPr/>
          <p:nvPr/>
        </p:nvGrpSpPr>
        <p:grpSpPr>
          <a:xfrm>
            <a:off x="1024311" y="3084281"/>
            <a:ext cx="10143381" cy="1126262"/>
            <a:chOff x="764681" y="934598"/>
            <a:chExt cx="10600130" cy="1176977"/>
          </a:xfrm>
        </p:grpSpPr>
        <p:grpSp>
          <p:nvGrpSpPr>
            <p:cNvPr id="20" name="Groep 19">
              <a:extLst>
                <a:ext uri="{FF2B5EF4-FFF2-40B4-BE49-F238E27FC236}">
                  <a16:creationId xmlns:a16="http://schemas.microsoft.com/office/drawing/2014/main" id="{F7F20461-CC5A-CCAE-146C-C8AAE48DB1D3}"/>
                </a:ext>
              </a:extLst>
            </p:cNvPr>
            <p:cNvGrpSpPr/>
            <p:nvPr/>
          </p:nvGrpSpPr>
          <p:grpSpPr>
            <a:xfrm>
              <a:off x="764681" y="934598"/>
              <a:ext cx="10600130" cy="712089"/>
              <a:chOff x="827189" y="463281"/>
              <a:chExt cx="10600130" cy="712089"/>
            </a:xfrm>
          </p:grpSpPr>
          <p:sp>
            <p:nvSpPr>
              <p:cNvPr id="6" name="Tekstvak 5">
                <a:extLst>
                  <a:ext uri="{FF2B5EF4-FFF2-40B4-BE49-F238E27FC236}">
                    <a16:creationId xmlns:a16="http://schemas.microsoft.com/office/drawing/2014/main" id="{DB1DE7B0-A79B-912A-E60B-0CD20EE4DD0B}"/>
                  </a:ext>
                </a:extLst>
              </p:cNvPr>
              <p:cNvSpPr txBox="1"/>
              <p:nvPr/>
            </p:nvSpPr>
            <p:spPr>
              <a:xfrm>
                <a:off x="827189" y="609350"/>
                <a:ext cx="2344483" cy="4348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104"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Referentiewedde</a:t>
                </a:r>
              </a:p>
            </p:txBody>
          </p:sp>
          <p:sp>
            <p:nvSpPr>
              <p:cNvPr id="9" name="Tekstvak 8">
                <a:extLst>
                  <a:ext uri="{FF2B5EF4-FFF2-40B4-BE49-F238E27FC236}">
                    <a16:creationId xmlns:a16="http://schemas.microsoft.com/office/drawing/2014/main" id="{9A0E0CEF-17C8-8F55-211F-AC63BA3BE9A8}"/>
                  </a:ext>
                </a:extLst>
              </p:cNvPr>
              <p:cNvSpPr txBox="1"/>
              <p:nvPr/>
            </p:nvSpPr>
            <p:spPr>
              <a:xfrm>
                <a:off x="3135569" y="463281"/>
                <a:ext cx="612273" cy="7120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828" b="0" i="0" u="none" strike="noStrike" kern="1200" cap="none" spc="0" normalizeH="0" baseline="0" noProof="0">
                    <a:ln>
                      <a:noFill/>
                    </a:ln>
                    <a:solidFill>
                      <a:srgbClr val="115B3E"/>
                    </a:solidFill>
                    <a:effectLst/>
                    <a:uLnTx/>
                    <a:uFillTx/>
                    <a:latin typeface="Franklin Gothic Book"/>
                    <a:ea typeface="+mn-ea"/>
                    <a:cs typeface="+mn-cs"/>
                  </a:rPr>
                  <a:t>X</a:t>
                </a:r>
              </a:p>
            </p:txBody>
          </p:sp>
          <p:cxnSp>
            <p:nvCxnSpPr>
              <p:cNvPr id="11" name="Rechte verbindingslijn 10">
                <a:extLst>
                  <a:ext uri="{FF2B5EF4-FFF2-40B4-BE49-F238E27FC236}">
                    <a16:creationId xmlns:a16="http://schemas.microsoft.com/office/drawing/2014/main" id="{C4CCA458-C6B7-11C1-0C3F-81BDDA53AEB4}"/>
                  </a:ext>
                </a:extLst>
              </p:cNvPr>
              <p:cNvCxnSpPr>
                <a:cxnSpLocks/>
              </p:cNvCxnSpPr>
              <p:nvPr/>
            </p:nvCxnSpPr>
            <p:spPr>
              <a:xfrm>
                <a:off x="3818021" y="834192"/>
                <a:ext cx="4555958" cy="0"/>
              </a:xfrm>
              <a:prstGeom prst="line">
                <a:avLst/>
              </a:prstGeom>
              <a:ln w="28575">
                <a:solidFill>
                  <a:srgbClr val="115B3E"/>
                </a:solidFill>
              </a:ln>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753EE141-694C-8262-80DD-ACEC42F8F8A4}"/>
                  </a:ext>
                </a:extLst>
              </p:cNvPr>
              <p:cNvSpPr txBox="1"/>
              <p:nvPr/>
            </p:nvSpPr>
            <p:spPr>
              <a:xfrm>
                <a:off x="8415426" y="463281"/>
                <a:ext cx="498629" cy="7120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828" b="0" i="0" u="none" strike="noStrike" kern="1200" cap="none" spc="0" normalizeH="0" baseline="0" noProof="0">
                    <a:ln>
                      <a:noFill/>
                    </a:ln>
                    <a:solidFill>
                      <a:srgbClr val="115B3E"/>
                    </a:solidFill>
                    <a:effectLst/>
                    <a:uLnTx/>
                    <a:uFillTx/>
                    <a:latin typeface="Franklin Gothic Book"/>
                    <a:ea typeface="+mn-ea"/>
                    <a:cs typeface="+mn-cs"/>
                  </a:rPr>
                  <a:t>=</a:t>
                </a:r>
                <a:r>
                  <a:rPr kumimoji="0" lang="nl-BE" sz="2104" b="0" i="0" u="none" strike="noStrike" kern="1200" cap="none" spc="0" normalizeH="0" baseline="0" noProof="0">
                    <a:ln>
                      <a:noFill/>
                    </a:ln>
                    <a:solidFill>
                      <a:srgbClr val="115B3E"/>
                    </a:solidFill>
                    <a:effectLst/>
                    <a:uLnTx/>
                    <a:uFillTx/>
                    <a:latin typeface="Franklin Gothic Book"/>
                    <a:ea typeface="+mn-ea"/>
                    <a:cs typeface="+mn-cs"/>
                  </a:rPr>
                  <a:t> </a:t>
                </a:r>
              </a:p>
            </p:txBody>
          </p:sp>
          <p:sp>
            <p:nvSpPr>
              <p:cNvPr id="17" name="Tekstvak 16">
                <a:extLst>
                  <a:ext uri="{FF2B5EF4-FFF2-40B4-BE49-F238E27FC236}">
                    <a16:creationId xmlns:a16="http://schemas.microsoft.com/office/drawing/2014/main" id="{88730175-83E9-DC7F-6A4A-AC4C964C4299}"/>
                  </a:ext>
                </a:extLst>
              </p:cNvPr>
              <p:cNvSpPr txBox="1"/>
              <p:nvPr/>
            </p:nvSpPr>
            <p:spPr>
              <a:xfrm>
                <a:off x="9039723" y="593963"/>
                <a:ext cx="2387596" cy="4824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a:ln>
                      <a:noFill/>
                    </a:ln>
                    <a:solidFill>
                      <a:srgbClr val="800000"/>
                    </a:solidFill>
                    <a:effectLst/>
                    <a:uLnTx/>
                    <a:uFillTx/>
                    <a:latin typeface="Franklin Gothic Book" panose="020B0503020102020204" pitchFamily="34" charset="0"/>
                    <a:ea typeface="+mn-ea"/>
                    <a:cs typeface="+mn-cs"/>
                  </a:rPr>
                  <a:t>Pensioenbedrag</a:t>
                </a:r>
              </a:p>
            </p:txBody>
          </p:sp>
        </p:grpSp>
        <p:sp>
          <p:nvSpPr>
            <p:cNvPr id="4" name="Rechthoek 3">
              <a:extLst>
                <a:ext uri="{FF2B5EF4-FFF2-40B4-BE49-F238E27FC236}">
                  <a16:creationId xmlns:a16="http://schemas.microsoft.com/office/drawing/2014/main" id="{D095662B-DE4A-47C0-E031-AC5B6211A407}"/>
                </a:ext>
              </a:extLst>
            </p:cNvPr>
            <p:cNvSpPr/>
            <p:nvPr/>
          </p:nvSpPr>
          <p:spPr>
            <a:xfrm>
              <a:off x="3839733" y="1403689"/>
              <a:ext cx="4387520" cy="707886"/>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921" b="0" i="0" u="none" strike="noStrike" kern="1200" cap="none" spc="0" normalizeH="0" baseline="0" noProof="0">
                <a:ln>
                  <a:noFill/>
                </a:ln>
                <a:solidFill>
                  <a:srgbClr val="A7CB19"/>
                </a:solidFill>
                <a:effectLst/>
                <a:highlight>
                  <a:srgbClr val="A7CB19"/>
                </a:highlight>
                <a:uLnTx/>
                <a:uFillTx/>
                <a:latin typeface="Franklin Gothic Book"/>
                <a:ea typeface="+mn-ea"/>
                <a:cs typeface="+mn-cs"/>
              </a:endParaRPr>
            </a:p>
          </p:txBody>
        </p:sp>
      </p:grpSp>
      <p:sp>
        <p:nvSpPr>
          <p:cNvPr id="23" name="Tekstvak 22">
            <a:extLst>
              <a:ext uri="{FF2B5EF4-FFF2-40B4-BE49-F238E27FC236}">
                <a16:creationId xmlns:a16="http://schemas.microsoft.com/office/drawing/2014/main" id="{00ED21F6-E373-9DCF-E8A2-0938305912AD}"/>
              </a:ext>
            </a:extLst>
          </p:cNvPr>
          <p:cNvSpPr txBox="1"/>
          <p:nvPr/>
        </p:nvSpPr>
        <p:spPr>
          <a:xfrm>
            <a:off x="4270039" y="3659528"/>
            <a:ext cx="3592109" cy="4161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104"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55</a:t>
            </a:r>
          </a:p>
        </p:txBody>
      </p:sp>
      <p:sp>
        <p:nvSpPr>
          <p:cNvPr id="5" name="Titel 4">
            <a:extLst>
              <a:ext uri="{FF2B5EF4-FFF2-40B4-BE49-F238E27FC236}">
                <a16:creationId xmlns:a16="http://schemas.microsoft.com/office/drawing/2014/main" id="{21ED53F0-16EB-0832-6557-0CE54876C0DD}"/>
              </a:ext>
            </a:extLst>
          </p:cNvPr>
          <p:cNvSpPr>
            <a:spLocks noGrp="1"/>
          </p:cNvSpPr>
          <p:nvPr>
            <p:ph type="title"/>
          </p:nvPr>
        </p:nvSpPr>
        <p:spPr/>
        <p:txBody>
          <a:bodyPr/>
          <a:lstStyle/>
          <a:p>
            <a:r>
              <a:rPr lang="nl-BE"/>
              <a:t>Basis berekening pensioenbedrag</a:t>
            </a:r>
          </a:p>
        </p:txBody>
      </p:sp>
      <p:sp>
        <p:nvSpPr>
          <p:cNvPr id="2" name="Tijdelijke aanduiding voor voettekst 1">
            <a:extLst>
              <a:ext uri="{FF2B5EF4-FFF2-40B4-BE49-F238E27FC236}">
                <a16:creationId xmlns:a16="http://schemas.microsoft.com/office/drawing/2014/main" id="{E5AEF8B5-8B90-CBB7-53B4-C7D2FA9F9B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115B3E"/>
                </a:solidFill>
                <a:effectLst/>
                <a:uLnTx/>
                <a:uFillTx/>
                <a:latin typeface="Franklin Gothic Book"/>
                <a:ea typeface="+mn-ea"/>
                <a:cs typeface="+mn-cs"/>
              </a:rPr>
              <a:t>Wat met onze pensioenen? Stand van zaken september 2025!</a:t>
            </a:r>
          </a:p>
        </p:txBody>
      </p:sp>
      <p:sp>
        <p:nvSpPr>
          <p:cNvPr id="7" name="Tijdelijke aanduiding voor dianummer 6">
            <a:extLst>
              <a:ext uri="{FF2B5EF4-FFF2-40B4-BE49-F238E27FC236}">
                <a16:creationId xmlns:a16="http://schemas.microsoft.com/office/drawing/2014/main" id="{48C81F21-67F6-705E-36B8-27C18A7F6B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06674-9C8D-41F2-9196-D5CEF1BC41BE}" type="slidenum">
              <a:rPr kumimoji="0" lang="nl-BE" sz="1200" b="0" i="0" u="none" strike="noStrike" kern="1200" cap="none" spc="0" normalizeH="0" baseline="0" noProof="0" smtClean="0">
                <a:ln>
                  <a:noFill/>
                </a:ln>
                <a:solidFill>
                  <a:srgbClr val="115B3E">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srgbClr val="115B3E">
                  <a:tint val="75000"/>
                </a:srgbClr>
              </a:solidFill>
              <a:effectLst/>
              <a:uLnTx/>
              <a:uFillTx/>
              <a:latin typeface="Franklin Gothic Book"/>
              <a:ea typeface="+mn-ea"/>
              <a:cs typeface="+mn-cs"/>
            </a:endParaRPr>
          </a:p>
        </p:txBody>
      </p:sp>
      <p:sp>
        <p:nvSpPr>
          <p:cNvPr id="18" name="Tekstvak 17">
            <a:extLst>
              <a:ext uri="{FF2B5EF4-FFF2-40B4-BE49-F238E27FC236}">
                <a16:creationId xmlns:a16="http://schemas.microsoft.com/office/drawing/2014/main" id="{D435EA2D-BD00-B0C3-78E4-A3ADBD685BE7}"/>
              </a:ext>
            </a:extLst>
          </p:cNvPr>
          <p:cNvSpPr txBox="1"/>
          <p:nvPr/>
        </p:nvSpPr>
        <p:spPr>
          <a:xfrm>
            <a:off x="1207008" y="3546510"/>
            <a:ext cx="18784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115B3E"/>
                </a:solidFill>
                <a:effectLst/>
                <a:uLnTx/>
                <a:uFillTx/>
                <a:latin typeface="Franklin Gothic Book"/>
                <a:ea typeface="+mn-ea"/>
                <a:cs typeface="+mn-cs"/>
              </a:rPr>
              <a:t>10 jaar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115B3E"/>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115B3E"/>
                </a:solidFill>
                <a:effectLst/>
                <a:uLnTx/>
                <a:uFillTx/>
                <a:latin typeface="Franklin Gothic Book"/>
                <a:ea typeface="+mn-ea"/>
                <a:cs typeface="+mn-cs"/>
              </a:rPr>
              <a:t>Uitz.5 jaar voor wie ° voor 1962</a:t>
            </a:r>
          </a:p>
        </p:txBody>
      </p:sp>
      <p:sp>
        <p:nvSpPr>
          <p:cNvPr id="8" name="Tekstvak 7">
            <a:extLst>
              <a:ext uri="{FF2B5EF4-FFF2-40B4-BE49-F238E27FC236}">
                <a16:creationId xmlns:a16="http://schemas.microsoft.com/office/drawing/2014/main" id="{23903542-F36C-BE48-FED5-A72B5173C6B7}"/>
              </a:ext>
            </a:extLst>
          </p:cNvPr>
          <p:cNvSpPr txBox="1"/>
          <p:nvPr/>
        </p:nvSpPr>
        <p:spPr>
          <a:xfrm>
            <a:off x="3634620" y="2525232"/>
            <a:ext cx="4862946" cy="7399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104"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104"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Aanneembare dienstjaren en periodes</a:t>
            </a:r>
          </a:p>
        </p:txBody>
      </p:sp>
    </p:spTree>
    <p:extLst>
      <p:ext uri="{BB962C8B-B14F-4D97-AF65-F5344CB8AC3E}">
        <p14:creationId xmlns:p14="http://schemas.microsoft.com/office/powerpoint/2010/main" val="1035214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E6AA8-F89F-6315-CDD1-D411F28C8602}"/>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21ED53F0-16EB-0832-6557-0CE54876C0DD}"/>
              </a:ext>
            </a:extLst>
          </p:cNvPr>
          <p:cNvSpPr>
            <a:spLocks noGrp="1"/>
          </p:cNvSpPr>
          <p:nvPr>
            <p:ph type="title"/>
          </p:nvPr>
        </p:nvSpPr>
        <p:spPr/>
        <p:txBody>
          <a:bodyPr/>
          <a:lstStyle/>
          <a:p>
            <a:endParaRPr lang="nl-BE"/>
          </a:p>
        </p:txBody>
      </p:sp>
      <p:sp>
        <p:nvSpPr>
          <p:cNvPr id="8" name="Tijdelijke aanduiding voor voettekst 7">
            <a:extLst>
              <a:ext uri="{FF2B5EF4-FFF2-40B4-BE49-F238E27FC236}">
                <a16:creationId xmlns:a16="http://schemas.microsoft.com/office/drawing/2014/main" id="{664BA684-6D68-6B8D-BEF8-B6DB31EE53A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115B3E"/>
                </a:solidFill>
                <a:effectLst/>
                <a:uLnTx/>
                <a:uFillTx/>
                <a:latin typeface="Franklin Gothic Book"/>
                <a:ea typeface="+mn-ea"/>
                <a:cs typeface="+mn-cs"/>
              </a:rPr>
              <a:t>Wat met onze pensioenen? Stand van zaken september 2025!</a:t>
            </a:r>
          </a:p>
        </p:txBody>
      </p:sp>
      <p:sp>
        <p:nvSpPr>
          <p:cNvPr id="18" name="Tijdelijke aanduiding voor dianummer 17">
            <a:extLst>
              <a:ext uri="{FF2B5EF4-FFF2-40B4-BE49-F238E27FC236}">
                <a16:creationId xmlns:a16="http://schemas.microsoft.com/office/drawing/2014/main" id="{B3586FE0-BDF4-A2CD-A68C-AD9E783061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06674-9C8D-41F2-9196-D5CEF1BC41BE}" type="slidenum">
              <a:rPr kumimoji="0" lang="nl-BE" sz="1200" b="0" i="0" u="none" strike="noStrike" kern="1200" cap="none" spc="0" normalizeH="0" baseline="0" noProof="0" smtClean="0">
                <a:ln>
                  <a:noFill/>
                </a:ln>
                <a:solidFill>
                  <a:srgbClr val="115B3E">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srgbClr val="115B3E">
                  <a:tint val="75000"/>
                </a:srgbClr>
              </a:solidFill>
              <a:effectLst/>
              <a:uLnTx/>
              <a:uFillTx/>
              <a:latin typeface="Franklin Gothic Book"/>
              <a:ea typeface="+mn-ea"/>
              <a:cs typeface="+mn-cs"/>
            </a:endParaRPr>
          </a:p>
        </p:txBody>
      </p:sp>
      <p:sp>
        <p:nvSpPr>
          <p:cNvPr id="7" name="Tekstvak 6">
            <a:extLst>
              <a:ext uri="{FF2B5EF4-FFF2-40B4-BE49-F238E27FC236}">
                <a16:creationId xmlns:a16="http://schemas.microsoft.com/office/drawing/2014/main" id="{725ABC92-E32C-0272-FA62-C5FA9DF266C8}"/>
              </a:ext>
            </a:extLst>
          </p:cNvPr>
          <p:cNvSpPr txBox="1"/>
          <p:nvPr/>
        </p:nvSpPr>
        <p:spPr>
          <a:xfrm>
            <a:off x="9046710" y="3765687"/>
            <a:ext cx="2035818" cy="15017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115B3E"/>
                </a:solidFill>
                <a:effectLst/>
                <a:uLnTx/>
                <a:uFillTx/>
                <a:latin typeface="Franklin Gothic Book"/>
                <a:ea typeface="+mn-ea"/>
                <a:cs typeface="+mn-cs"/>
              </a:rPr>
              <a:t>- 2, 4 of 5%/jaar vroeger uitstappen wanneer niet voldaan aan de werkvoorwaarde</a:t>
            </a:r>
          </a:p>
        </p:txBody>
      </p:sp>
      <p:grpSp>
        <p:nvGrpSpPr>
          <p:cNvPr id="21" name="Groep 20">
            <a:extLst>
              <a:ext uri="{FF2B5EF4-FFF2-40B4-BE49-F238E27FC236}">
                <a16:creationId xmlns:a16="http://schemas.microsoft.com/office/drawing/2014/main" id="{F3E047AA-FAA5-B2F2-452C-AEBB6AADFACB}"/>
              </a:ext>
            </a:extLst>
          </p:cNvPr>
          <p:cNvGrpSpPr/>
          <p:nvPr/>
        </p:nvGrpSpPr>
        <p:grpSpPr>
          <a:xfrm>
            <a:off x="1024311" y="1690688"/>
            <a:ext cx="10143381" cy="4626145"/>
            <a:chOff x="1024311" y="1690688"/>
            <a:chExt cx="10143381" cy="4626145"/>
          </a:xfrm>
        </p:grpSpPr>
        <p:sp>
          <p:nvSpPr>
            <p:cNvPr id="24" name="Rechthoek 23">
              <a:extLst>
                <a:ext uri="{FF2B5EF4-FFF2-40B4-BE49-F238E27FC236}">
                  <a16:creationId xmlns:a16="http://schemas.microsoft.com/office/drawing/2014/main" id="{A71F1A6C-FF13-56CD-4642-FFAA6A39FA25}"/>
                </a:ext>
              </a:extLst>
            </p:cNvPr>
            <p:cNvSpPr/>
            <p:nvPr/>
          </p:nvSpPr>
          <p:spPr>
            <a:xfrm>
              <a:off x="3966862" y="4210543"/>
              <a:ext cx="4198465" cy="874999"/>
            </a:xfrm>
            <a:prstGeom prst="rect">
              <a:avLst/>
            </a:prstGeom>
            <a:solidFill>
              <a:srgbClr val="00B0F0"/>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921"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5" name="Tekstvak 24">
              <a:extLst>
                <a:ext uri="{FF2B5EF4-FFF2-40B4-BE49-F238E27FC236}">
                  <a16:creationId xmlns:a16="http://schemas.microsoft.com/office/drawing/2014/main" id="{70F548EC-AC32-0D4D-3A6E-B268E1503E8F}"/>
                </a:ext>
              </a:extLst>
            </p:cNvPr>
            <p:cNvSpPr txBox="1"/>
            <p:nvPr/>
          </p:nvSpPr>
          <p:spPr>
            <a:xfrm>
              <a:off x="4484953" y="4277503"/>
              <a:ext cx="3162279" cy="6835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921"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Het aandeel in de berekening van het pensioen</a:t>
              </a:r>
              <a:endParaRPr kumimoji="0" lang="nl-BE" sz="1921" b="0" i="0" u="sng" strike="noStrike" kern="1200" cap="none" spc="0" normalizeH="0" baseline="0" noProof="0">
                <a:ln>
                  <a:noFill/>
                </a:ln>
                <a:solidFill>
                  <a:srgbClr val="115B3E"/>
                </a:solidFill>
                <a:effectLst/>
                <a:uLnTx/>
                <a:uFillTx/>
                <a:latin typeface="Franklin Gothic Book" panose="020B0503020102020204" pitchFamily="34" charset="0"/>
                <a:ea typeface="+mn-ea"/>
                <a:cs typeface="+mn-cs"/>
              </a:endParaRPr>
            </a:p>
          </p:txBody>
        </p:sp>
        <p:grpSp>
          <p:nvGrpSpPr>
            <p:cNvPr id="27" name="Groep 26">
              <a:extLst>
                <a:ext uri="{FF2B5EF4-FFF2-40B4-BE49-F238E27FC236}">
                  <a16:creationId xmlns:a16="http://schemas.microsoft.com/office/drawing/2014/main" id="{2480ABCA-112E-6A18-A648-192EA62F1690}"/>
                </a:ext>
              </a:extLst>
            </p:cNvPr>
            <p:cNvGrpSpPr/>
            <p:nvPr/>
          </p:nvGrpSpPr>
          <p:grpSpPr>
            <a:xfrm>
              <a:off x="1024311" y="3084281"/>
              <a:ext cx="10143381" cy="1126262"/>
              <a:chOff x="764681" y="934598"/>
              <a:chExt cx="10600130" cy="1176977"/>
            </a:xfrm>
          </p:grpSpPr>
          <p:grpSp>
            <p:nvGrpSpPr>
              <p:cNvPr id="34" name="Groep 33">
                <a:extLst>
                  <a:ext uri="{FF2B5EF4-FFF2-40B4-BE49-F238E27FC236}">
                    <a16:creationId xmlns:a16="http://schemas.microsoft.com/office/drawing/2014/main" id="{C7ED9502-09BC-FB1A-5D02-314DD336E36A}"/>
                  </a:ext>
                </a:extLst>
              </p:cNvPr>
              <p:cNvGrpSpPr/>
              <p:nvPr/>
            </p:nvGrpSpPr>
            <p:grpSpPr>
              <a:xfrm>
                <a:off x="764681" y="934598"/>
                <a:ext cx="10600130" cy="712089"/>
                <a:chOff x="827189" y="463281"/>
                <a:chExt cx="10600130" cy="712089"/>
              </a:xfrm>
            </p:grpSpPr>
            <p:sp>
              <p:nvSpPr>
                <p:cNvPr id="36" name="Tekstvak 35">
                  <a:extLst>
                    <a:ext uri="{FF2B5EF4-FFF2-40B4-BE49-F238E27FC236}">
                      <a16:creationId xmlns:a16="http://schemas.microsoft.com/office/drawing/2014/main" id="{2CE37764-A8CE-AD7E-79F9-B59DC6467294}"/>
                    </a:ext>
                  </a:extLst>
                </p:cNvPr>
                <p:cNvSpPr txBox="1"/>
                <p:nvPr/>
              </p:nvSpPr>
              <p:spPr>
                <a:xfrm>
                  <a:off x="827189" y="609350"/>
                  <a:ext cx="2344483" cy="4348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104"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Referentiewedde</a:t>
                  </a:r>
                </a:p>
              </p:txBody>
            </p:sp>
            <p:sp>
              <p:nvSpPr>
                <p:cNvPr id="37" name="Tekstvak 36">
                  <a:extLst>
                    <a:ext uri="{FF2B5EF4-FFF2-40B4-BE49-F238E27FC236}">
                      <a16:creationId xmlns:a16="http://schemas.microsoft.com/office/drawing/2014/main" id="{95C9C2DE-C6F3-7CC0-AA58-2157E1D8D59F}"/>
                    </a:ext>
                  </a:extLst>
                </p:cNvPr>
                <p:cNvSpPr txBox="1"/>
                <p:nvPr/>
              </p:nvSpPr>
              <p:spPr>
                <a:xfrm>
                  <a:off x="3135569" y="463281"/>
                  <a:ext cx="612273" cy="7120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828" b="0" i="0" u="none" strike="noStrike" kern="1200" cap="none" spc="0" normalizeH="0" baseline="0" noProof="0">
                      <a:ln>
                        <a:noFill/>
                      </a:ln>
                      <a:solidFill>
                        <a:srgbClr val="115B3E"/>
                      </a:solidFill>
                      <a:effectLst/>
                      <a:uLnTx/>
                      <a:uFillTx/>
                      <a:latin typeface="Franklin Gothic Book"/>
                      <a:ea typeface="+mn-ea"/>
                      <a:cs typeface="+mn-cs"/>
                    </a:rPr>
                    <a:t>X</a:t>
                  </a:r>
                </a:p>
              </p:txBody>
            </p:sp>
            <p:cxnSp>
              <p:nvCxnSpPr>
                <p:cNvPr id="38" name="Rechte verbindingslijn 37">
                  <a:extLst>
                    <a:ext uri="{FF2B5EF4-FFF2-40B4-BE49-F238E27FC236}">
                      <a16:creationId xmlns:a16="http://schemas.microsoft.com/office/drawing/2014/main" id="{51C7A342-33A0-E0F6-F0F7-DD0CD5451726}"/>
                    </a:ext>
                  </a:extLst>
                </p:cNvPr>
                <p:cNvCxnSpPr>
                  <a:cxnSpLocks/>
                </p:cNvCxnSpPr>
                <p:nvPr/>
              </p:nvCxnSpPr>
              <p:spPr>
                <a:xfrm>
                  <a:off x="3818021" y="834192"/>
                  <a:ext cx="4555958" cy="0"/>
                </a:xfrm>
                <a:prstGeom prst="line">
                  <a:avLst/>
                </a:prstGeom>
                <a:ln w="28575">
                  <a:solidFill>
                    <a:srgbClr val="115B3E"/>
                  </a:solidFill>
                </a:ln>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E55F0F5D-9327-8B69-5037-AD39C11DF53B}"/>
                    </a:ext>
                  </a:extLst>
                </p:cNvPr>
                <p:cNvSpPr txBox="1"/>
                <p:nvPr/>
              </p:nvSpPr>
              <p:spPr>
                <a:xfrm>
                  <a:off x="8415426" y="463281"/>
                  <a:ext cx="498629" cy="7120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828" b="0" i="0" u="none" strike="noStrike" kern="1200" cap="none" spc="0" normalizeH="0" baseline="0" noProof="0">
                      <a:ln>
                        <a:noFill/>
                      </a:ln>
                      <a:solidFill>
                        <a:srgbClr val="115B3E"/>
                      </a:solidFill>
                      <a:effectLst/>
                      <a:uLnTx/>
                      <a:uFillTx/>
                      <a:latin typeface="Franklin Gothic Book"/>
                      <a:ea typeface="+mn-ea"/>
                      <a:cs typeface="+mn-cs"/>
                    </a:rPr>
                    <a:t>=</a:t>
                  </a:r>
                  <a:r>
                    <a:rPr kumimoji="0" lang="nl-BE" sz="2104" b="0" i="0" u="none" strike="noStrike" kern="1200" cap="none" spc="0" normalizeH="0" baseline="0" noProof="0">
                      <a:ln>
                        <a:noFill/>
                      </a:ln>
                      <a:solidFill>
                        <a:srgbClr val="115B3E"/>
                      </a:solidFill>
                      <a:effectLst/>
                      <a:uLnTx/>
                      <a:uFillTx/>
                      <a:latin typeface="Franklin Gothic Book"/>
                      <a:ea typeface="+mn-ea"/>
                      <a:cs typeface="+mn-cs"/>
                    </a:rPr>
                    <a:t> </a:t>
                  </a:r>
                </a:p>
              </p:txBody>
            </p:sp>
            <p:sp>
              <p:nvSpPr>
                <p:cNvPr id="40" name="Tekstvak 39">
                  <a:extLst>
                    <a:ext uri="{FF2B5EF4-FFF2-40B4-BE49-F238E27FC236}">
                      <a16:creationId xmlns:a16="http://schemas.microsoft.com/office/drawing/2014/main" id="{9751D55D-9DE9-997D-88C1-6F8702E14894}"/>
                    </a:ext>
                  </a:extLst>
                </p:cNvPr>
                <p:cNvSpPr txBox="1"/>
                <p:nvPr/>
              </p:nvSpPr>
              <p:spPr>
                <a:xfrm>
                  <a:off x="9039723" y="593963"/>
                  <a:ext cx="2387596" cy="4659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297" b="1" i="0" u="none" strike="noStrike" kern="1200" cap="none" spc="0" normalizeH="0" baseline="0" noProof="0">
                      <a:ln>
                        <a:noFill/>
                      </a:ln>
                      <a:solidFill>
                        <a:srgbClr val="800000"/>
                      </a:solidFill>
                      <a:effectLst/>
                      <a:uLnTx/>
                      <a:uFillTx/>
                      <a:latin typeface="Franklin Gothic Book" panose="020B0503020102020204" pitchFamily="34" charset="0"/>
                      <a:ea typeface="+mn-ea"/>
                      <a:cs typeface="+mn-cs"/>
                    </a:rPr>
                    <a:t>Pensioenbedrag</a:t>
                  </a:r>
                </a:p>
              </p:txBody>
            </p:sp>
          </p:grpSp>
          <p:sp>
            <p:nvSpPr>
              <p:cNvPr id="35" name="Rechthoek 34">
                <a:extLst>
                  <a:ext uri="{FF2B5EF4-FFF2-40B4-BE49-F238E27FC236}">
                    <a16:creationId xmlns:a16="http://schemas.microsoft.com/office/drawing/2014/main" id="{3ABE03AC-606F-A655-34E8-B57101FD15A8}"/>
                  </a:ext>
                </a:extLst>
              </p:cNvPr>
              <p:cNvSpPr/>
              <p:nvPr/>
            </p:nvSpPr>
            <p:spPr>
              <a:xfrm>
                <a:off x="3839733" y="1403689"/>
                <a:ext cx="4387520" cy="707886"/>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921" b="0" i="0" u="none" strike="noStrike" kern="1200" cap="none" spc="0" normalizeH="0" baseline="0" noProof="0">
                  <a:ln>
                    <a:noFill/>
                  </a:ln>
                  <a:solidFill>
                    <a:srgbClr val="A7CB19"/>
                  </a:solidFill>
                  <a:effectLst/>
                  <a:highlight>
                    <a:srgbClr val="A7CB19"/>
                  </a:highlight>
                  <a:uLnTx/>
                  <a:uFillTx/>
                  <a:latin typeface="Franklin Gothic Book"/>
                  <a:ea typeface="+mn-ea"/>
                  <a:cs typeface="+mn-cs"/>
                </a:endParaRPr>
              </a:p>
            </p:txBody>
          </p:sp>
        </p:grpSp>
        <p:sp>
          <p:nvSpPr>
            <p:cNvPr id="28" name="Tekstvak 27">
              <a:extLst>
                <a:ext uri="{FF2B5EF4-FFF2-40B4-BE49-F238E27FC236}">
                  <a16:creationId xmlns:a16="http://schemas.microsoft.com/office/drawing/2014/main" id="{CBF53392-9B40-5684-89ED-165E167BAE7A}"/>
                </a:ext>
              </a:extLst>
            </p:cNvPr>
            <p:cNvSpPr txBox="1"/>
            <p:nvPr/>
          </p:nvSpPr>
          <p:spPr>
            <a:xfrm>
              <a:off x="4103105" y="3659528"/>
              <a:ext cx="39888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55 voor diensten tot en met 31/12/2026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60 voor diensten vanaf 01/01/2027</a:t>
              </a:r>
            </a:p>
          </p:txBody>
        </p:sp>
        <p:sp>
          <p:nvSpPr>
            <p:cNvPr id="29" name="Tekstvak 28">
              <a:extLst>
                <a:ext uri="{FF2B5EF4-FFF2-40B4-BE49-F238E27FC236}">
                  <a16:creationId xmlns:a16="http://schemas.microsoft.com/office/drawing/2014/main" id="{9647B417-E98F-5709-A53B-0D44A2112308}"/>
                </a:ext>
              </a:extLst>
            </p:cNvPr>
            <p:cNvSpPr txBox="1"/>
            <p:nvPr/>
          </p:nvSpPr>
          <p:spPr>
            <a:xfrm>
              <a:off x="3544270" y="2473315"/>
              <a:ext cx="4848531" cy="7399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104"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Aanneembare dienstjaren en periodes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104" b="0" i="0" u="none" strike="noStrike" kern="1200" cap="none" spc="0" normalizeH="0" baseline="0" noProof="0">
                  <a:ln>
                    <a:noFill/>
                  </a:ln>
                  <a:solidFill>
                    <a:srgbClr val="115B3E"/>
                  </a:solidFill>
                  <a:effectLst/>
                  <a:uLnTx/>
                  <a:uFillTx/>
                  <a:latin typeface="Franklin Gothic Book" panose="020B0503020102020204" pitchFamily="34" charset="0"/>
                  <a:ea typeface="+mn-ea"/>
                  <a:cs typeface="+mn-cs"/>
                </a:rPr>
                <a:t>Verlof genomen ≥ 01/01/2026 wijzigt</a:t>
              </a:r>
            </a:p>
          </p:txBody>
        </p:sp>
        <p:sp>
          <p:nvSpPr>
            <p:cNvPr id="30" name="Tekstvak 29">
              <a:extLst>
                <a:ext uri="{FF2B5EF4-FFF2-40B4-BE49-F238E27FC236}">
                  <a16:creationId xmlns:a16="http://schemas.microsoft.com/office/drawing/2014/main" id="{49E9F100-B656-7781-1CA4-0D010AD47838}"/>
                </a:ext>
              </a:extLst>
            </p:cNvPr>
            <p:cNvSpPr txBox="1"/>
            <p:nvPr/>
          </p:nvSpPr>
          <p:spPr>
            <a:xfrm>
              <a:off x="1216152" y="3849508"/>
              <a:ext cx="1869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115B3E"/>
                  </a:solidFill>
                  <a:effectLst/>
                  <a:uLnTx/>
                  <a:uFillTx/>
                  <a:latin typeface="Franklin Gothic Book"/>
                  <a:ea typeface="+mn-ea"/>
                  <a:cs typeface="+mn-cs"/>
                </a:rPr>
                <a:t>11 à 45 jaar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115B3E"/>
                </a:solidFill>
                <a:effectLst/>
                <a:uLnTx/>
                <a:uFillTx/>
                <a:latin typeface="Franklin Gothic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115B3E"/>
                  </a:solidFill>
                  <a:effectLst/>
                  <a:uLnTx/>
                  <a:uFillTx/>
                  <a:latin typeface="Franklin Gothic Book"/>
                  <a:ea typeface="+mn-ea"/>
                  <a:cs typeface="+mn-cs"/>
                </a:rPr>
                <a:t>Uitz.5 jaar voor wie ° voor 1962</a:t>
              </a:r>
            </a:p>
          </p:txBody>
        </p:sp>
        <p:pic>
          <p:nvPicPr>
            <p:cNvPr id="31" name="Graphic 30" descr="Grafiek met neerwaartse trend met effen opvulling">
              <a:extLst>
                <a:ext uri="{FF2B5EF4-FFF2-40B4-BE49-F238E27FC236}">
                  <a16:creationId xmlns:a16="http://schemas.microsoft.com/office/drawing/2014/main" id="{B4653278-274F-A972-F76A-CFFA55B936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0889" y="2279169"/>
              <a:ext cx="874999" cy="874999"/>
            </a:xfrm>
            <a:prstGeom prst="rect">
              <a:avLst/>
            </a:prstGeom>
          </p:spPr>
        </p:pic>
        <p:pic>
          <p:nvPicPr>
            <p:cNvPr id="32" name="Graphic 31" descr="Grafiek met neerwaartse trend met effen opvulling">
              <a:extLst>
                <a:ext uri="{FF2B5EF4-FFF2-40B4-BE49-F238E27FC236}">
                  <a16:creationId xmlns:a16="http://schemas.microsoft.com/office/drawing/2014/main" id="{6EF7D0D6-076D-AB43-2F5B-E3806113BF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1037" y="5441834"/>
              <a:ext cx="874999" cy="874999"/>
            </a:xfrm>
            <a:prstGeom prst="rect">
              <a:avLst/>
            </a:prstGeom>
          </p:spPr>
        </p:pic>
        <p:pic>
          <p:nvPicPr>
            <p:cNvPr id="33" name="Graphic 32" descr="Grafiek met neerwaartse trend met effen opvulling">
              <a:extLst>
                <a:ext uri="{FF2B5EF4-FFF2-40B4-BE49-F238E27FC236}">
                  <a16:creationId xmlns:a16="http://schemas.microsoft.com/office/drawing/2014/main" id="{A5351CC6-7D1C-3BB9-1511-47E07C6BAD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8500" y="1690688"/>
              <a:ext cx="874999" cy="874999"/>
            </a:xfrm>
            <a:prstGeom prst="rect">
              <a:avLst/>
            </a:prstGeom>
          </p:spPr>
        </p:pic>
      </p:grpSp>
      <p:pic>
        <p:nvPicPr>
          <p:cNvPr id="2" name="Afbeelding 1">
            <a:extLst>
              <a:ext uri="{FF2B5EF4-FFF2-40B4-BE49-F238E27FC236}">
                <a16:creationId xmlns:a16="http://schemas.microsoft.com/office/drawing/2014/main" id="{2B58F44A-6815-DF60-10D5-C7ED611C0526}"/>
              </a:ext>
            </a:extLst>
          </p:cNvPr>
          <p:cNvPicPr>
            <a:picLocks noChangeAspect="1"/>
          </p:cNvPicPr>
          <p:nvPr/>
        </p:nvPicPr>
        <p:blipFill>
          <a:blip r:embed="rId5"/>
          <a:stretch>
            <a:fillRect/>
          </a:stretch>
        </p:blipFill>
        <p:spPr>
          <a:xfrm>
            <a:off x="9521684" y="5168850"/>
            <a:ext cx="877900" cy="871804"/>
          </a:xfrm>
          <a:prstGeom prst="rect">
            <a:avLst/>
          </a:prstGeom>
        </p:spPr>
      </p:pic>
    </p:spTree>
    <p:extLst>
      <p:ext uri="{BB962C8B-B14F-4D97-AF65-F5344CB8AC3E}">
        <p14:creationId xmlns:p14="http://schemas.microsoft.com/office/powerpoint/2010/main" val="3952703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3300">
            <a:alpha val="25098"/>
          </a:srgbClr>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900FB6-ED18-FDA9-0A43-978FDA724659}"/>
              </a:ext>
            </a:extLst>
          </p:cNvPr>
          <p:cNvSpPr>
            <a:spLocks noGrp="1"/>
          </p:cNvSpPr>
          <p:nvPr>
            <p:ph idx="1"/>
          </p:nvPr>
        </p:nvSpPr>
        <p:spPr>
          <a:xfrm>
            <a:off x="472440" y="594071"/>
            <a:ext cx="11247120" cy="5735003"/>
          </a:xfrm>
        </p:spPr>
        <p:txBody>
          <a:bodyPr>
            <a:normAutofit fontScale="92500" lnSpcReduction="10000"/>
          </a:bodyPr>
          <a:lstStyle/>
          <a:p>
            <a:pPr eaLnBrk="0" fontAlgn="base" hangingPunct="0">
              <a:spcBef>
                <a:spcPct val="0"/>
              </a:spcBef>
              <a:spcAft>
                <a:spcPts val="600"/>
              </a:spcAft>
              <a:buClrTx/>
            </a:pPr>
            <a:r>
              <a:rPr lang="nl-BE" altLang="nl-BE" sz="2400" b="1"/>
              <a:t>Onrechtvaardig snijden met terugwerkende kracht!</a:t>
            </a:r>
          </a:p>
          <a:p>
            <a:pPr marL="0" indent="0" eaLnBrk="0" fontAlgn="base" hangingPunct="0">
              <a:spcBef>
                <a:spcPct val="0"/>
              </a:spcBef>
              <a:spcAft>
                <a:spcPts val="600"/>
              </a:spcAft>
              <a:buClrTx/>
              <a:buNone/>
            </a:pPr>
            <a:endParaRPr lang="nl-BE" altLang="nl-BE" sz="2400" b="1"/>
          </a:p>
          <a:p>
            <a:pPr eaLnBrk="0" fontAlgn="base" hangingPunct="0">
              <a:spcBef>
                <a:spcPct val="0"/>
              </a:spcBef>
              <a:spcAft>
                <a:spcPts val="600"/>
              </a:spcAft>
              <a:buClrTx/>
            </a:pPr>
            <a:r>
              <a:rPr lang="nl-BE" altLang="nl-BE" sz="2400" b="1"/>
              <a:t>Een degelijk en stabiel pensioen</a:t>
            </a:r>
            <a:r>
              <a:rPr lang="nl-BE" altLang="nl-BE" sz="2400"/>
              <a:t> is cruciaal om het beroep competitief te houden. </a:t>
            </a:r>
          </a:p>
          <a:p>
            <a:pPr eaLnBrk="0" fontAlgn="base" hangingPunct="0">
              <a:spcBef>
                <a:spcPct val="0"/>
              </a:spcBef>
              <a:spcAft>
                <a:spcPts val="600"/>
              </a:spcAft>
              <a:buClrTx/>
            </a:pPr>
            <a:endParaRPr lang="nl-BE" altLang="nl-BE" sz="2400"/>
          </a:p>
          <a:p>
            <a:pPr eaLnBrk="0" fontAlgn="base" hangingPunct="0">
              <a:spcBef>
                <a:spcPct val="0"/>
              </a:spcBef>
              <a:spcAft>
                <a:spcPts val="600"/>
              </a:spcAft>
              <a:buClrTx/>
            </a:pPr>
            <a:r>
              <a:rPr lang="nl-BE" altLang="nl-BE" sz="2400" b="1"/>
              <a:t>De overheid wil harmoniseren</a:t>
            </a:r>
            <a:r>
              <a:rPr lang="nl-BE" altLang="nl-BE" sz="2400"/>
              <a:t>, maar doet dat enkel neerwaarts. Daarbij is het ambtenarenpensioen geviseerd. Het is een ideologische keuze.</a:t>
            </a:r>
            <a:br>
              <a:rPr lang="nl-BE" altLang="nl-BE" sz="2400"/>
            </a:br>
            <a:endParaRPr lang="nl-BE" altLang="nl-BE" sz="2400"/>
          </a:p>
          <a:p>
            <a:pPr eaLnBrk="0" fontAlgn="base" hangingPunct="0">
              <a:spcBef>
                <a:spcPct val="0"/>
              </a:spcBef>
              <a:spcAft>
                <a:spcPts val="600"/>
              </a:spcAft>
              <a:buClrTx/>
            </a:pPr>
            <a:r>
              <a:rPr lang="nl-BE" altLang="nl-BE" sz="2400" b="1"/>
              <a:t>Jongeren, vrouwen, mensen met onregelmatige loopbanen en precaire statuten</a:t>
            </a:r>
            <a:r>
              <a:rPr lang="nl-BE" altLang="nl-BE" sz="2400"/>
              <a:t> (denk aan arbeiders) dreigen het meest te verliezen. </a:t>
            </a:r>
          </a:p>
          <a:p>
            <a:pPr eaLnBrk="0" fontAlgn="base" hangingPunct="0">
              <a:spcBef>
                <a:spcPct val="0"/>
              </a:spcBef>
              <a:spcAft>
                <a:spcPts val="600"/>
              </a:spcAft>
              <a:buClrTx/>
            </a:pPr>
            <a:endParaRPr lang="nl-BE" altLang="nl-BE" sz="2400"/>
          </a:p>
          <a:p>
            <a:pPr eaLnBrk="0" fontAlgn="base" hangingPunct="0">
              <a:spcBef>
                <a:spcPct val="0"/>
              </a:spcBef>
              <a:spcAft>
                <a:spcPts val="600"/>
              </a:spcAft>
              <a:buClrTx/>
            </a:pPr>
            <a:r>
              <a:rPr lang="nl-BE" altLang="nl-BE" sz="2400" b="1"/>
              <a:t>Cijfers primeren, mensen verdwijnen uit beeld</a:t>
            </a:r>
            <a:r>
              <a:rPr lang="nl-BE" altLang="nl-BE" sz="2400"/>
              <a:t> </a:t>
            </a:r>
          </a:p>
          <a:p>
            <a:pPr eaLnBrk="0" fontAlgn="base" hangingPunct="0">
              <a:spcBef>
                <a:spcPct val="0"/>
              </a:spcBef>
              <a:spcAft>
                <a:spcPts val="600"/>
              </a:spcAft>
              <a:buClrTx/>
            </a:pPr>
            <a:r>
              <a:rPr lang="nl-BE" altLang="nl-BE" sz="2400" b="1"/>
              <a:t>Verlies aan koopkracht</a:t>
            </a:r>
            <a:r>
              <a:rPr lang="nl-BE" altLang="nl-BE" sz="2400"/>
              <a:t> raakt niet alleen individuen en gezinnen, maar ook onze hele maatschappij en dus economie. </a:t>
            </a:r>
          </a:p>
          <a:p>
            <a:pPr eaLnBrk="0" fontAlgn="base" hangingPunct="0">
              <a:spcBef>
                <a:spcPct val="0"/>
              </a:spcBef>
              <a:spcAft>
                <a:spcPts val="600"/>
              </a:spcAft>
              <a:buClrTx/>
            </a:pPr>
            <a:endParaRPr lang="nl-BE" altLang="nl-BE" sz="2400"/>
          </a:p>
          <a:p>
            <a:pPr eaLnBrk="0" fontAlgn="base" hangingPunct="0">
              <a:spcBef>
                <a:spcPct val="0"/>
              </a:spcBef>
              <a:spcAft>
                <a:spcPts val="600"/>
              </a:spcAft>
              <a:buClrTx/>
            </a:pPr>
            <a:r>
              <a:rPr lang="nl-BE" altLang="nl-BE" sz="2400" b="1"/>
              <a:t>Correcte cijfers zijn essentieel</a:t>
            </a:r>
          </a:p>
          <a:p>
            <a:pPr marL="649288" lvl="1" indent="-342900" eaLnBrk="0" fontAlgn="base" hangingPunct="0">
              <a:spcBef>
                <a:spcPct val="0"/>
              </a:spcBef>
              <a:spcAft>
                <a:spcPts val="600"/>
              </a:spcAft>
              <a:buClrTx/>
            </a:pPr>
            <a:r>
              <a:rPr lang="nl-BE" altLang="nl-BE" sz="2400"/>
              <a:t>Dit is complexe materie die vraagt om zorgvuldigheid</a:t>
            </a:r>
          </a:p>
          <a:p>
            <a:pPr marL="649288" lvl="1" indent="-342900" eaLnBrk="0" fontAlgn="base" hangingPunct="0">
              <a:spcBef>
                <a:spcPct val="0"/>
              </a:spcBef>
              <a:spcAft>
                <a:spcPts val="600"/>
              </a:spcAft>
              <a:buClrTx/>
            </a:pPr>
            <a:r>
              <a:rPr lang="nl-BE" altLang="nl-BE" sz="2400"/>
              <a:t>Elke loopbaan is verschillend</a:t>
            </a:r>
            <a:endParaRPr lang="nl-BE" altLang="nl-BE"/>
          </a:p>
        </p:txBody>
      </p:sp>
      <p:sp>
        <p:nvSpPr>
          <p:cNvPr id="4" name="Tijdelijke aanduiding voor voettekst 3">
            <a:extLst>
              <a:ext uri="{FF2B5EF4-FFF2-40B4-BE49-F238E27FC236}">
                <a16:creationId xmlns:a16="http://schemas.microsoft.com/office/drawing/2014/main" id="{37732637-C0D6-2F79-520D-82ED0A28EA20}"/>
              </a:ext>
            </a:extLst>
          </p:cNvPr>
          <p:cNvSpPr>
            <a:spLocks noGrp="1"/>
          </p:cNvSpPr>
          <p:nvPr>
            <p:ph type="ftr" sz="quarter" idx="11"/>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BE" sz="1100" b="0" i="0" u="none" strike="noStrike" kern="1200" cap="none" spc="0" normalizeH="0" baseline="0" noProof="0">
                <a:ln>
                  <a:noFill/>
                </a:ln>
                <a:solidFill>
                  <a:srgbClr val="115B3E"/>
                </a:solidFill>
                <a:effectLst/>
                <a:uLnTx/>
                <a:uFillTx/>
                <a:latin typeface="Franklin Gothic Book"/>
                <a:ea typeface="+mn-ea"/>
                <a:cs typeface="+mn-cs"/>
              </a:rPr>
              <a:t>Wat met onze pensioenen? Stand van zaken september 2025!</a:t>
            </a:r>
          </a:p>
        </p:txBody>
      </p:sp>
      <p:sp>
        <p:nvSpPr>
          <p:cNvPr id="5" name="Tijdelijke aanduiding voor dianummer 4">
            <a:extLst>
              <a:ext uri="{FF2B5EF4-FFF2-40B4-BE49-F238E27FC236}">
                <a16:creationId xmlns:a16="http://schemas.microsoft.com/office/drawing/2014/main" id="{C44D07E7-2D64-5020-6DCC-145C14B229D4}"/>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206674-9C8D-41F2-9196-D5CEF1BC41BE}" type="slidenum">
              <a:rPr kumimoji="0" lang="nl-BE" sz="1200" b="0" i="0" u="none" strike="noStrike" kern="1200" cap="none" spc="0" normalizeH="0" baseline="0" noProof="0" smtClean="0">
                <a:ln>
                  <a:noFill/>
                </a:ln>
                <a:solidFill>
                  <a:srgbClr val="115B3E">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nl-BE" sz="1200" b="0" i="0" u="none" strike="noStrike" kern="1200" cap="none" spc="0" normalizeH="0" baseline="0" noProof="0">
              <a:ln>
                <a:noFill/>
              </a:ln>
              <a:solidFill>
                <a:srgbClr val="115B3E">
                  <a:tint val="75000"/>
                </a:srgbClr>
              </a:solidFill>
              <a:effectLst/>
              <a:uLnTx/>
              <a:uFillTx/>
              <a:latin typeface="Franklin Gothic Book"/>
              <a:ea typeface="+mn-ea"/>
              <a:cs typeface="+mn-cs"/>
            </a:endParaRPr>
          </a:p>
        </p:txBody>
      </p:sp>
      <p:pic>
        <p:nvPicPr>
          <p:cNvPr id="11" name="Afbeelding 10" descr="Afbeelding met schets, tekening, kunst, tekenfilm&#10;&#10;Door AI gegenereerde inhoud is mogelijk onjuist.">
            <a:extLst>
              <a:ext uri="{FF2B5EF4-FFF2-40B4-BE49-F238E27FC236}">
                <a16:creationId xmlns:a16="http://schemas.microsoft.com/office/drawing/2014/main" id="{9F08ED7C-AEA2-1793-C753-DDC5C54DF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746" y="4192317"/>
            <a:ext cx="3756814" cy="2582064"/>
          </a:xfrm>
          <a:prstGeom prst="rect">
            <a:avLst/>
          </a:prstGeom>
        </p:spPr>
      </p:pic>
    </p:spTree>
    <p:extLst>
      <p:ext uri="{BB962C8B-B14F-4D97-AF65-F5344CB8AC3E}">
        <p14:creationId xmlns:p14="http://schemas.microsoft.com/office/powerpoint/2010/main" val="184960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17000"/>
          </a:schemeClr>
        </a:solidFill>
        <a:effectLst/>
      </p:bgPr>
    </p:bg>
    <p:spTree>
      <p:nvGrpSpPr>
        <p:cNvPr id="1" name="">
          <a:extLst>
            <a:ext uri="{FF2B5EF4-FFF2-40B4-BE49-F238E27FC236}">
              <a16:creationId xmlns:a16="http://schemas.microsoft.com/office/drawing/2014/main" id="{E1EE5953-E450-6D3C-726A-38F86B7B5E8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9C9CD0-4F33-86D4-CB43-46A3C40351ED}"/>
              </a:ext>
            </a:extLst>
          </p:cNvPr>
          <p:cNvSpPr>
            <a:spLocks noGrp="1"/>
          </p:cNvSpPr>
          <p:nvPr>
            <p:ph type="title"/>
          </p:nvPr>
        </p:nvSpPr>
        <p:spPr>
          <a:xfrm>
            <a:off x="838200" y="365125"/>
            <a:ext cx="10515600" cy="1325563"/>
          </a:xfrm>
        </p:spPr>
        <p:txBody>
          <a:bodyPr anchor="ctr">
            <a:normAutofit/>
          </a:bodyPr>
          <a:lstStyle/>
          <a:p>
            <a:r>
              <a:rPr lang="nl-BE"/>
              <a:t>Pensioen wegens </a:t>
            </a:r>
            <a:r>
              <a:rPr lang="nl-BE" i="1" strike="dblStrike"/>
              <a:t>lichamelijke</a:t>
            </a:r>
            <a:r>
              <a:rPr lang="nl-BE"/>
              <a:t> </a:t>
            </a:r>
            <a:r>
              <a:rPr lang="nl-BE" u="sng"/>
              <a:t>medische</a:t>
            </a:r>
            <a:r>
              <a:rPr lang="nl-BE"/>
              <a:t> ongeschiktheid	</a:t>
            </a:r>
          </a:p>
        </p:txBody>
      </p:sp>
      <p:sp>
        <p:nvSpPr>
          <p:cNvPr id="3" name="Tijdelijke aanduiding voor tekst 2">
            <a:extLst>
              <a:ext uri="{FF2B5EF4-FFF2-40B4-BE49-F238E27FC236}">
                <a16:creationId xmlns:a16="http://schemas.microsoft.com/office/drawing/2014/main" id="{B2A00C79-2339-9ED0-0EFE-BC796C4C4F07}"/>
              </a:ext>
            </a:extLst>
          </p:cNvPr>
          <p:cNvSpPr>
            <a:spLocks noGrp="1"/>
          </p:cNvSpPr>
          <p:nvPr>
            <p:ph idx="1"/>
          </p:nvPr>
        </p:nvSpPr>
        <p:spPr>
          <a:xfrm>
            <a:off x="838200" y="1825625"/>
            <a:ext cx="7227570" cy="4351338"/>
          </a:xfrm>
        </p:spPr>
        <p:txBody>
          <a:bodyPr>
            <a:normAutofit/>
          </a:bodyPr>
          <a:lstStyle/>
          <a:p>
            <a:pPr marL="0" indent="0">
              <a:buNone/>
            </a:pPr>
            <a:r>
              <a:rPr lang="nl-BE" sz="2800">
                <a:solidFill>
                  <a:schemeClr val="bg1">
                    <a:lumMod val="50000"/>
                  </a:schemeClr>
                </a:solidFill>
              </a:rPr>
              <a:t>Afschaffing ziektepensioen</a:t>
            </a:r>
          </a:p>
        </p:txBody>
      </p:sp>
      <p:sp>
        <p:nvSpPr>
          <p:cNvPr id="4" name="Tijdelijke aanduiding voor voettekst 3">
            <a:extLst>
              <a:ext uri="{FF2B5EF4-FFF2-40B4-BE49-F238E27FC236}">
                <a16:creationId xmlns:a16="http://schemas.microsoft.com/office/drawing/2014/main" id="{205082B9-1A8C-17FC-0A08-D458DE2D921D}"/>
              </a:ext>
            </a:extLst>
          </p:cNvPr>
          <p:cNvSpPr>
            <a:spLocks noGrp="1"/>
          </p:cNvSpPr>
          <p:nvPr>
            <p:ph type="ftr" sz="quarter" idx="11"/>
          </p:nvPr>
        </p:nvSpPr>
        <p:spPr>
          <a:xfrm>
            <a:off x="943995" y="6409256"/>
            <a:ext cx="422808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BE" sz="1100" b="0" i="0" u="none" strike="noStrike" kern="1200" cap="none" spc="0" normalizeH="0" baseline="0" noProof="0">
                <a:ln>
                  <a:noFill/>
                </a:ln>
                <a:solidFill>
                  <a:srgbClr val="115B3E"/>
                </a:solidFill>
                <a:effectLst/>
                <a:uLnTx/>
                <a:uFillTx/>
                <a:latin typeface="Franklin Gothic Book"/>
                <a:ea typeface="+mn-ea"/>
                <a:cs typeface="+mn-cs"/>
              </a:rPr>
              <a:t>Wat met onze pensioenen? Stand van zaken september 2025!</a:t>
            </a:r>
          </a:p>
        </p:txBody>
      </p:sp>
      <p:sp>
        <p:nvSpPr>
          <p:cNvPr id="5" name="Tijdelijke aanduiding voor dianummer 4">
            <a:extLst>
              <a:ext uri="{FF2B5EF4-FFF2-40B4-BE49-F238E27FC236}">
                <a16:creationId xmlns:a16="http://schemas.microsoft.com/office/drawing/2014/main" id="{ECB7ED01-7D4C-AE13-27D3-1295AB192EA4}"/>
              </a:ext>
            </a:extLst>
          </p:cNvPr>
          <p:cNvSpPr>
            <a:spLocks noGrp="1"/>
          </p:cNvSpPr>
          <p:nvPr>
            <p:ph type="sldNum" sz="quarter" idx="12"/>
          </p:nvPr>
        </p:nvSpPr>
        <p:spPr>
          <a:xfrm>
            <a:off x="9319414" y="6369165"/>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40FEE5F-DB0A-4081-A2D7-341D490940E1}" type="slidenum">
              <a:rPr kumimoji="0" lang="nl-BE" sz="1200" b="0" i="0" u="none" strike="noStrike" kern="1200" cap="none" spc="0" normalizeH="0" baseline="0" noProof="0" smtClean="0">
                <a:ln>
                  <a:noFill/>
                </a:ln>
                <a:solidFill>
                  <a:srgbClr val="115B3E">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nl-BE" sz="1200" b="0" i="0" u="none" strike="noStrike" kern="1200" cap="none" spc="0" normalizeH="0" baseline="0" noProof="0">
              <a:ln>
                <a:noFill/>
              </a:ln>
              <a:solidFill>
                <a:srgbClr val="115B3E">
                  <a:tint val="75000"/>
                </a:srgbClr>
              </a:solidFill>
              <a:effectLst/>
              <a:uLnTx/>
              <a:uFillTx/>
              <a:latin typeface="Franklin Gothic Book"/>
              <a:ea typeface="+mn-ea"/>
              <a:cs typeface="+mn-cs"/>
            </a:endParaRPr>
          </a:p>
        </p:txBody>
      </p:sp>
      <p:pic>
        <p:nvPicPr>
          <p:cNvPr id="6" name="Afbeelding 5" descr="Afbeelding met schets, tekening, kunst, Menselijk gezicht&#10;&#10;Door AI gegenereerde inhoud is mogelijk onjuist.">
            <a:extLst>
              <a:ext uri="{FF2B5EF4-FFF2-40B4-BE49-F238E27FC236}">
                <a16:creationId xmlns:a16="http://schemas.microsoft.com/office/drawing/2014/main" id="{B6E251CB-BEA6-0A06-C6E0-9FF6A645E59D}"/>
              </a:ext>
            </a:extLst>
          </p:cNvPr>
          <p:cNvPicPr>
            <a:picLocks noChangeAspect="1"/>
          </p:cNvPicPr>
          <p:nvPr/>
        </p:nvPicPr>
        <p:blipFill>
          <a:blip r:embed="rId5">
            <a:extLst>
              <a:ext uri="{28A0092B-C50C-407E-A947-70E740481C1C}">
                <a14:useLocalDpi xmlns:a14="http://schemas.microsoft.com/office/drawing/2010/main" val="0"/>
              </a:ext>
            </a:extLst>
          </a:blip>
          <a:srcRect r="1" b="8339"/>
          <a:stretch>
            <a:fillRect/>
          </a:stretch>
        </p:blipFill>
        <p:spPr>
          <a:xfrm>
            <a:off x="8256270" y="1825625"/>
            <a:ext cx="3097529" cy="4351338"/>
          </a:xfrm>
          <a:prstGeom prst="rect">
            <a:avLst/>
          </a:prstGeom>
          <a:noFill/>
        </p:spPr>
      </p:pic>
      <p:pic>
        <p:nvPicPr>
          <p:cNvPr id="7" name="Opgenomen geluid">
            <a:hlinkClick r:id="" action="ppaction://media"/>
            <a:extLst>
              <a:ext uri="{FF2B5EF4-FFF2-40B4-BE49-F238E27FC236}">
                <a16:creationId xmlns:a16="http://schemas.microsoft.com/office/drawing/2014/main" id="{845F9F68-CD11-1531-983E-89BACFB1B3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17069221"/>
      </p:ext>
    </p:extLst>
  </p:cSld>
  <p:clrMapOvr>
    <a:masterClrMapping/>
  </p:clrMapOvr>
  <mc:AlternateContent xmlns:mc="http://schemas.openxmlformats.org/markup-compatibility/2006">
    <mc:Choice xmlns:p14="http://schemas.microsoft.com/office/powerpoint/2010/main" Requires="p14">
      <p:transition spd="slow" p14:dur="2000" advTm="8010"/>
    </mc:Choice>
    <mc:Fallback>
      <p:transition spd="slow" advTm="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02501 voorbeeldpresentatie op basis van de master">
  <a:themeElements>
    <a:clrScheme name="monochromatisch">
      <a:dk1>
        <a:srgbClr val="115B3E"/>
      </a:dk1>
      <a:lt1>
        <a:sysClr val="window" lastClr="FFFFFF"/>
      </a:lt1>
      <a:dk2>
        <a:srgbClr val="115B3E"/>
      </a:dk2>
      <a:lt2>
        <a:srgbClr val="FFFFFF"/>
      </a:lt2>
      <a:accent1>
        <a:srgbClr val="115B3E"/>
      </a:accent1>
      <a:accent2>
        <a:srgbClr val="A7CB19"/>
      </a:accent2>
      <a:accent3>
        <a:srgbClr val="0E4C38"/>
      </a:accent3>
      <a:accent4>
        <a:srgbClr val="3C8B3A"/>
      </a:accent4>
      <a:accent5>
        <a:srgbClr val="A8D35A"/>
      </a:accent5>
      <a:accent6>
        <a:srgbClr val="E8F5E9"/>
      </a:accent6>
      <a:hlink>
        <a:srgbClr val="A8D35A"/>
      </a:hlink>
      <a:folHlink>
        <a:srgbClr val="3C8B4A"/>
      </a:folHlink>
    </a:clrScheme>
    <a:fontScheme name="Enkel Franklin Gothic book">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721D83E4-7093-46BA-8C0F-87B4B47E185A}" vid="{733771D4-32F2-493E-AD6C-993133F764D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202501 voorbeeldpresentatie op basis van de master">
  <a:themeElements>
    <a:clrScheme name="monochromatisch">
      <a:dk1>
        <a:srgbClr val="115B3E"/>
      </a:dk1>
      <a:lt1>
        <a:sysClr val="window" lastClr="FFFFFF"/>
      </a:lt1>
      <a:dk2>
        <a:srgbClr val="115B3E"/>
      </a:dk2>
      <a:lt2>
        <a:srgbClr val="FFFFFF"/>
      </a:lt2>
      <a:accent1>
        <a:srgbClr val="115B3E"/>
      </a:accent1>
      <a:accent2>
        <a:srgbClr val="A7CB19"/>
      </a:accent2>
      <a:accent3>
        <a:srgbClr val="0E4C38"/>
      </a:accent3>
      <a:accent4>
        <a:srgbClr val="3C8B3A"/>
      </a:accent4>
      <a:accent5>
        <a:srgbClr val="A8D35A"/>
      </a:accent5>
      <a:accent6>
        <a:srgbClr val="E8F5E9"/>
      </a:accent6>
      <a:hlink>
        <a:srgbClr val="A8D35A"/>
      </a:hlink>
      <a:folHlink>
        <a:srgbClr val="3C8B4A"/>
      </a:folHlink>
    </a:clrScheme>
    <a:fontScheme name="Enkel Franklin Gothic book">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721D83E4-7093-46BA-8C0F-87B4B47E185A}" vid="{733771D4-32F2-493E-AD6C-993133F764D7}"/>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ECD22D333B3F48963E99BAF6D28A34" ma:contentTypeVersion="55" ma:contentTypeDescription="Een nieuw document maken." ma:contentTypeScope="" ma:versionID="3399b8d58a9a05071c2a70c3e87144b7">
  <xsd:schema xmlns:xsd="http://www.w3.org/2001/XMLSchema" xmlns:xs="http://www.w3.org/2001/XMLSchema" xmlns:p="http://schemas.microsoft.com/office/2006/metadata/properties" xmlns:ns2="1e832426-6819-49af-b751-404cdfce1567" xmlns:ns3="281db3e6-d5f0-4d87-b704-5241575c4ab1" xmlns:ns4="b78861e0-11b4-4310-beb6-e760d9cc1f9a" targetNamespace="http://schemas.microsoft.com/office/2006/metadata/properties" ma:root="true" ma:fieldsID="815aec7816c620cb2c8d840ab8f57de4" ns2:_="" ns3:_="" ns4:_="">
    <xsd:import namespace="1e832426-6819-49af-b751-404cdfce1567"/>
    <xsd:import namespace="281db3e6-d5f0-4d87-b704-5241575c4ab1"/>
    <xsd:import namespace="b78861e0-11b4-4310-beb6-e760d9cc1f9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MediaLengthInSeconds" minOccurs="0"/>
                <xsd:element ref="ns3:MediaServiceObjectDetectorVersions" minOccurs="0"/>
                <xsd:element ref="ns4:SharedWithUsers" minOccurs="0"/>
                <xsd:element ref="ns4:SharedWithDetail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832426-6819-49af-b751-404cdfce1567"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blijven behouden" ma:description="Id behouden tijdens toevoegen." ma:hidden="true" ma:internalName="_dlc_DocIdPersistId" ma:readOnly="true">
      <xsd:simpleType>
        <xsd:restriction base="dms:Boolean"/>
      </xsd:simpleType>
    </xsd:element>
    <xsd:element name="TaxCatchAll" ma:index="23" nillable="true" ma:displayName="Taxonomy Catch All Column" ma:hidden="true" ma:list="{2a6cc548-22b4-46a9-a01a-f54a053c7664}" ma:internalName="TaxCatchAll" ma:showField="CatchAllData" ma:web="b78861e0-11b4-4310-beb6-e760d9cc1f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81db3e6-d5f0-4d87-b704-5241575c4ab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a2598b1-08ab-4950-8754-92b55e3dff8f"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8861e0-11b4-4310-beb6-e760d9cc1f9a" elementFormDefault="qualified">
    <xsd:import namespace="http://schemas.microsoft.com/office/2006/documentManagement/types"/>
    <xsd:import namespace="http://schemas.microsoft.com/office/infopath/2007/PartnerControls"/>
    <xsd:element name="SharedWithUsers" ma:index="2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1e832426-6819-49af-b751-404cdfce1567">44COV-404683631-45676</_dlc_DocId>
    <_dlc_DocIdUrl xmlns="1e832426-6819-49af-b751-404cdfce1567">
      <Url>https://acvcsc.sharepoint.com/sites/44COV/BVB/_layouts/15/DocIdRedir.aspx?ID=44COV-404683631-45676</Url>
      <Description>44COV-404683631-45676</Description>
    </_dlc_DocIdUrl>
    <lcf76f155ced4ddcb4097134ff3c332f xmlns="281db3e6-d5f0-4d87-b704-5241575c4ab1">
      <Terms xmlns="http://schemas.microsoft.com/office/infopath/2007/PartnerControls"/>
    </lcf76f155ced4ddcb4097134ff3c332f>
    <TaxCatchAll xmlns="1e832426-6819-49af-b751-404cdfce1567"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C0C1D9-FC79-49F5-BCB8-40CA654DDFD8}">
  <ds:schemaRefs>
    <ds:schemaRef ds:uri="1e832426-6819-49af-b751-404cdfce1567"/>
    <ds:schemaRef ds:uri="281db3e6-d5f0-4d87-b704-5241575c4ab1"/>
    <ds:schemaRef ds:uri="b78861e0-11b4-4310-beb6-e760d9cc1f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30CF373-3849-45E8-AAC3-963A19F0E6AE}">
  <ds:schemaRefs>
    <ds:schemaRef ds:uri="1e832426-6819-49af-b751-404cdfce1567"/>
    <ds:schemaRef ds:uri="281db3e6-d5f0-4d87-b704-5241575c4ab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ACD0B02-181B-4951-ADC8-BED0F809D298}">
  <ds:schemaRefs>
    <ds:schemaRef ds:uri="http://schemas.microsoft.com/sharepoint/events"/>
  </ds:schemaRefs>
</ds:datastoreItem>
</file>

<file path=customXml/itemProps4.xml><?xml version="1.0" encoding="utf-8"?>
<ds:datastoreItem xmlns:ds="http://schemas.openxmlformats.org/officeDocument/2006/customXml" ds:itemID="{FB4ECB57-934A-4E89-A3A2-BE049DCDCF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16</Notes>
  <HiddenSlides>0</HiddenSlide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1_Aangepast ontwerp</vt:lpstr>
      <vt:lpstr>202501 voorbeeldpresentatie op basis van de master</vt:lpstr>
      <vt:lpstr>Office Theme</vt:lpstr>
      <vt:lpstr>1_202501 voorbeeldpresentatie op basis van de master</vt:lpstr>
      <vt:lpstr>Wat met onze pensioenen?  Stand van zaken september 2025!</vt:lpstr>
      <vt:lpstr>PENSIOENDATUM Wanneer kan ik met pensioen?</vt:lpstr>
      <vt:lpstr>    </vt:lpstr>
      <vt:lpstr>PowerPoint Presentation</vt:lpstr>
      <vt:lpstr>PENSIOENBEDRAG Hoeveel zal ik maandelijks ontvangen als ik met pensioen ben?</vt:lpstr>
      <vt:lpstr>Basis berekening pensioenbedrag</vt:lpstr>
      <vt:lpstr>PowerPoint Presentation</vt:lpstr>
      <vt:lpstr>PowerPoint Presentation</vt:lpstr>
      <vt:lpstr>Pensioen wegens lichamelijke medische ongeschiktheid </vt:lpstr>
      <vt:lpstr>Afschaffing op 1.1.2026</vt:lpstr>
      <vt:lpstr>Overgangsmaatregel ziektepensioen </vt:lpstr>
      <vt:lpstr>Ongerust over het ziekteverlof!</vt:lpstr>
      <vt:lpstr>De strijd is nog niet gestreden!</vt:lpstr>
      <vt:lpstr>PowerPoint Presentation</vt:lpstr>
      <vt:lpstr>Mobiliseer mee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Lies Van Rompaey</dc:creator>
  <cp:revision>1</cp:revision>
  <dcterms:created xsi:type="dcterms:W3CDTF">2025-10-07T09:29:24Z</dcterms:created>
  <dcterms:modified xsi:type="dcterms:W3CDTF">2025-10-09T09:55:12Z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0ac264cf-618e-4707-a8b9-6bb2b2da0c1f</vt:lpwstr>
  </property>
  <property fmtid="{D5CDD505-2E9C-101B-9397-08002B2CF9AE}" pid="3" name="ContentTypeId">
    <vt:lpwstr>0x0101009FECD22D333B3F48963E99BAF6D28A34</vt:lpwstr>
  </property>
  <property fmtid="{D5CDD505-2E9C-101B-9397-08002B2CF9AE}" pid="4" name="MediaServiceImageTags">
    <vt:lpwstr/>
  </property>
</Properties>
</file>