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8" r:id="rId2"/>
    <p:sldId id="661" r:id="rId3"/>
    <p:sldId id="662" r:id="rId4"/>
    <p:sldId id="500" r:id="rId5"/>
    <p:sldId id="511" r:id="rId6"/>
    <p:sldId id="375" r:id="rId7"/>
    <p:sldId id="424" r:id="rId8"/>
    <p:sldId id="697" r:id="rId9"/>
    <p:sldId id="536" r:id="rId10"/>
    <p:sldId id="537" r:id="rId11"/>
    <p:sldId id="538" r:id="rId12"/>
    <p:sldId id="640" r:id="rId13"/>
    <p:sldId id="687" r:id="rId14"/>
    <p:sldId id="512" r:id="rId15"/>
    <p:sldId id="492" r:id="rId16"/>
    <p:sldId id="464" r:id="rId17"/>
    <p:sldId id="639" r:id="rId18"/>
    <p:sldId id="619" r:id="rId19"/>
    <p:sldId id="695" r:id="rId20"/>
    <p:sldId id="690" r:id="rId21"/>
    <p:sldId id="618" r:id="rId22"/>
    <p:sldId id="311" r:id="rId23"/>
    <p:sldId id="309" r:id="rId24"/>
    <p:sldId id="505" r:id="rId25"/>
    <p:sldId id="629" r:id="rId26"/>
    <p:sldId id="692" r:id="rId27"/>
    <p:sldId id="632" r:id="rId28"/>
    <p:sldId id="693" r:id="rId29"/>
    <p:sldId id="696" r:id="rId30"/>
    <p:sldId id="653" r:id="rId31"/>
    <p:sldId id="626" r:id="rId32"/>
    <p:sldId id="691" r:id="rId33"/>
    <p:sldId id="645" r:id="rId34"/>
    <p:sldId id="634" r:id="rId35"/>
    <p:sldId id="635" r:id="rId36"/>
    <p:sldId id="637" r:id="rId37"/>
    <p:sldId id="364" r:id="rId38"/>
    <p:sldId id="698" r:id="rId39"/>
    <p:sldId id="439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5481"/>
    <a:srgbClr val="013DFF"/>
    <a:srgbClr val="7FC7FD"/>
    <a:srgbClr val="4F79FF"/>
    <a:srgbClr val="0E918E"/>
    <a:srgbClr val="4781E4"/>
    <a:srgbClr val="1C4366"/>
    <a:srgbClr val="2F83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35" autoAdjust="0"/>
    <p:restoredTop sz="77861" autoAdjust="0"/>
  </p:normalViewPr>
  <p:slideViewPr>
    <p:cSldViewPr snapToGrid="0">
      <p:cViewPr varScale="1">
        <p:scale>
          <a:sx n="67" d="100"/>
          <a:sy n="67" d="100"/>
        </p:scale>
        <p:origin x="590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9" d="100"/>
          <a:sy n="49" d="100"/>
        </p:scale>
        <p:origin x="2740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ABA261-C4CD-44C3-B7A2-6512A0E6EC9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6ADC499-4972-400E-B24B-18376BE871C2}">
      <dgm:prSet/>
      <dgm:spPr/>
      <dgm:t>
        <a:bodyPr/>
        <a:lstStyle/>
        <a:p>
          <a:r>
            <a:rPr lang="nl-BE"/>
            <a:t>Evenwicht tussen Competentie en Autonomie </a:t>
          </a:r>
          <a:endParaRPr lang="en-US"/>
        </a:p>
      </dgm:t>
    </dgm:pt>
    <dgm:pt modelId="{6B1BA737-2509-4938-9F21-6E46285F07B2}" type="parTrans" cxnId="{1B60C18D-0DD5-4D06-B758-6ECE8AD95BAC}">
      <dgm:prSet/>
      <dgm:spPr/>
      <dgm:t>
        <a:bodyPr/>
        <a:lstStyle/>
        <a:p>
          <a:endParaRPr lang="en-US"/>
        </a:p>
      </dgm:t>
    </dgm:pt>
    <dgm:pt modelId="{FF9DE494-02AC-4C9C-BA44-1FC86270AA4E}" type="sibTrans" cxnId="{1B60C18D-0DD5-4D06-B758-6ECE8AD95BAC}">
      <dgm:prSet/>
      <dgm:spPr/>
      <dgm:t>
        <a:bodyPr/>
        <a:lstStyle/>
        <a:p>
          <a:endParaRPr lang="en-US"/>
        </a:p>
      </dgm:t>
    </dgm:pt>
    <dgm:pt modelId="{B703C3EB-B6EB-4D3A-886D-3DADD32C624D}">
      <dgm:prSet/>
      <dgm:spPr/>
      <dgm:t>
        <a:bodyPr/>
        <a:lstStyle/>
        <a:p>
          <a:r>
            <a:rPr lang="nl-BE"/>
            <a:t>Kenmerken </a:t>
          </a:r>
          <a:endParaRPr lang="en-US"/>
        </a:p>
      </dgm:t>
    </dgm:pt>
    <dgm:pt modelId="{CA839B7E-D2BC-4B2B-84D1-3AB9F160EFEA}" type="parTrans" cxnId="{246F0B7E-A0F8-4ECE-AF77-5EE709F8F54F}">
      <dgm:prSet/>
      <dgm:spPr/>
      <dgm:t>
        <a:bodyPr/>
        <a:lstStyle/>
        <a:p>
          <a:endParaRPr lang="en-US"/>
        </a:p>
      </dgm:t>
    </dgm:pt>
    <dgm:pt modelId="{56185321-A348-422A-8192-57950D020B2F}" type="sibTrans" cxnId="{246F0B7E-A0F8-4ECE-AF77-5EE709F8F54F}">
      <dgm:prSet/>
      <dgm:spPr/>
      <dgm:t>
        <a:bodyPr/>
        <a:lstStyle/>
        <a:p>
          <a:endParaRPr lang="en-US"/>
        </a:p>
      </dgm:t>
    </dgm:pt>
    <dgm:pt modelId="{73180CF1-27F9-4EBE-B061-6113B77C3116}">
      <dgm:prSet/>
      <dgm:spPr/>
      <dgm:t>
        <a:bodyPr/>
        <a:lstStyle/>
        <a:p>
          <a:r>
            <a:rPr lang="nl-BE" dirty="0"/>
            <a:t>Opvallend</a:t>
          </a:r>
          <a:endParaRPr lang="en-US" dirty="0"/>
        </a:p>
      </dgm:t>
    </dgm:pt>
    <dgm:pt modelId="{29F31C1B-5236-4110-9864-44729870C2A2}" type="parTrans" cxnId="{0ACE08D1-A50A-45AC-A5F9-C819830E9B75}">
      <dgm:prSet/>
      <dgm:spPr/>
      <dgm:t>
        <a:bodyPr/>
        <a:lstStyle/>
        <a:p>
          <a:endParaRPr lang="en-US"/>
        </a:p>
      </dgm:t>
    </dgm:pt>
    <dgm:pt modelId="{D8D6A01E-477B-4399-ACD7-99DCDB9DC83F}" type="sibTrans" cxnId="{0ACE08D1-A50A-45AC-A5F9-C819830E9B75}">
      <dgm:prSet/>
      <dgm:spPr/>
      <dgm:t>
        <a:bodyPr/>
        <a:lstStyle/>
        <a:p>
          <a:endParaRPr lang="en-US"/>
        </a:p>
      </dgm:t>
    </dgm:pt>
    <dgm:pt modelId="{9D63F1EB-BEC2-4950-9E31-2BCAC4EBA151}">
      <dgm:prSet/>
      <dgm:spPr/>
      <dgm:t>
        <a:bodyPr/>
        <a:lstStyle/>
        <a:p>
          <a:r>
            <a:rPr lang="nl-BE"/>
            <a:t>Verwacht</a:t>
          </a:r>
          <a:endParaRPr lang="en-US"/>
        </a:p>
      </dgm:t>
    </dgm:pt>
    <dgm:pt modelId="{0CE339EB-84D2-4407-9856-77821C23F854}" type="parTrans" cxnId="{43E50F89-7357-46B7-A8EE-34CF64CAE9B1}">
      <dgm:prSet/>
      <dgm:spPr/>
      <dgm:t>
        <a:bodyPr/>
        <a:lstStyle/>
        <a:p>
          <a:endParaRPr lang="en-US"/>
        </a:p>
      </dgm:t>
    </dgm:pt>
    <dgm:pt modelId="{2A225D27-0D99-4F66-9200-2C2E3C038E98}" type="sibTrans" cxnId="{43E50F89-7357-46B7-A8EE-34CF64CAE9B1}">
      <dgm:prSet/>
      <dgm:spPr/>
      <dgm:t>
        <a:bodyPr/>
        <a:lstStyle/>
        <a:p>
          <a:endParaRPr lang="en-US"/>
        </a:p>
      </dgm:t>
    </dgm:pt>
    <dgm:pt modelId="{0DDA596B-E224-4998-929A-8AD18A0476EA}">
      <dgm:prSet/>
      <dgm:spPr/>
      <dgm:t>
        <a:bodyPr/>
        <a:lstStyle/>
        <a:p>
          <a:r>
            <a:rPr lang="nl-BE" dirty="0"/>
            <a:t>Eenvoudig of complexe taak </a:t>
          </a:r>
          <a:endParaRPr lang="en-US" dirty="0"/>
        </a:p>
      </dgm:t>
    </dgm:pt>
    <dgm:pt modelId="{796FD948-A884-4807-BC14-58432C36C806}" type="parTrans" cxnId="{A129769D-85A2-42A3-9480-9ED0EF8FCB3D}">
      <dgm:prSet/>
      <dgm:spPr/>
      <dgm:t>
        <a:bodyPr/>
        <a:lstStyle/>
        <a:p>
          <a:endParaRPr lang="en-US"/>
        </a:p>
      </dgm:t>
    </dgm:pt>
    <dgm:pt modelId="{6BB3D350-D0E1-443A-9243-562E016F5AFC}" type="sibTrans" cxnId="{A129769D-85A2-42A3-9480-9ED0EF8FCB3D}">
      <dgm:prSet/>
      <dgm:spPr/>
      <dgm:t>
        <a:bodyPr/>
        <a:lstStyle/>
        <a:p>
          <a:endParaRPr lang="en-US"/>
        </a:p>
      </dgm:t>
    </dgm:pt>
    <dgm:pt modelId="{6E5CC85E-76F9-45D5-9840-ADEEEFA25AE5}">
      <dgm:prSet/>
      <dgm:spPr/>
      <dgm:t>
        <a:bodyPr/>
        <a:lstStyle/>
        <a:p>
          <a:r>
            <a:rPr lang="nl-BE"/>
            <a:t>Rechtvaardigheid </a:t>
          </a:r>
          <a:endParaRPr lang="en-US"/>
        </a:p>
      </dgm:t>
    </dgm:pt>
    <dgm:pt modelId="{8A2D0943-4159-4779-B86D-3E302C6BC8C9}" type="parTrans" cxnId="{131B9469-91A5-4E67-A997-5CEBF2D4DB6C}">
      <dgm:prSet/>
      <dgm:spPr/>
      <dgm:t>
        <a:bodyPr/>
        <a:lstStyle/>
        <a:p>
          <a:endParaRPr lang="en-US"/>
        </a:p>
      </dgm:t>
    </dgm:pt>
    <dgm:pt modelId="{CF8D7A3E-CE2E-4437-98C5-27D46A71FA6A}" type="sibTrans" cxnId="{131B9469-91A5-4E67-A997-5CEBF2D4DB6C}">
      <dgm:prSet/>
      <dgm:spPr/>
      <dgm:t>
        <a:bodyPr/>
        <a:lstStyle/>
        <a:p>
          <a:endParaRPr lang="en-US"/>
        </a:p>
      </dgm:t>
    </dgm:pt>
    <dgm:pt modelId="{F925F6D7-393B-4DC5-892D-6AC06003F164}" type="pres">
      <dgm:prSet presAssocID="{E4ABA261-C4CD-44C3-B7A2-6512A0E6EC95}" presName="linear" presStyleCnt="0">
        <dgm:presLayoutVars>
          <dgm:animLvl val="lvl"/>
          <dgm:resizeHandles val="exact"/>
        </dgm:presLayoutVars>
      </dgm:prSet>
      <dgm:spPr/>
    </dgm:pt>
    <dgm:pt modelId="{A7D6558B-4891-4BE9-9BD2-F6DC37F83CC9}" type="pres">
      <dgm:prSet presAssocID="{E6ADC499-4972-400E-B24B-18376BE871C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9597218-9220-4169-AE21-D56AB5B4C490}" type="pres">
      <dgm:prSet presAssocID="{FF9DE494-02AC-4C9C-BA44-1FC86270AA4E}" presName="spacer" presStyleCnt="0"/>
      <dgm:spPr/>
    </dgm:pt>
    <dgm:pt modelId="{181E265F-770B-462A-8F86-387EECB2D277}" type="pres">
      <dgm:prSet presAssocID="{B703C3EB-B6EB-4D3A-886D-3DADD32C624D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7A9FB8FB-0F69-49D7-B55D-095F386CFADC}" type="pres">
      <dgm:prSet presAssocID="{B703C3EB-B6EB-4D3A-886D-3DADD32C624D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9D560804-CEB6-4AF6-B47E-E1575292603A}" type="presOf" srcId="{6E5CC85E-76F9-45D5-9840-ADEEEFA25AE5}" destId="{7A9FB8FB-0F69-49D7-B55D-095F386CFADC}" srcOrd="0" destOrd="3" presId="urn:microsoft.com/office/officeart/2005/8/layout/vList2"/>
    <dgm:cxn modelId="{131B9469-91A5-4E67-A997-5CEBF2D4DB6C}" srcId="{B703C3EB-B6EB-4D3A-886D-3DADD32C624D}" destId="{6E5CC85E-76F9-45D5-9840-ADEEEFA25AE5}" srcOrd="3" destOrd="0" parTransId="{8A2D0943-4159-4779-B86D-3E302C6BC8C9}" sibTransId="{CF8D7A3E-CE2E-4437-98C5-27D46A71FA6A}"/>
    <dgm:cxn modelId="{7D9A7E6A-701D-47D9-B51E-B1C398AFCD67}" type="presOf" srcId="{73180CF1-27F9-4EBE-B061-6113B77C3116}" destId="{7A9FB8FB-0F69-49D7-B55D-095F386CFADC}" srcOrd="0" destOrd="0" presId="urn:microsoft.com/office/officeart/2005/8/layout/vList2"/>
    <dgm:cxn modelId="{42D91E6E-17A6-484E-9813-E2151BB6E904}" type="presOf" srcId="{E6ADC499-4972-400E-B24B-18376BE871C2}" destId="{A7D6558B-4891-4BE9-9BD2-F6DC37F83CC9}" srcOrd="0" destOrd="0" presId="urn:microsoft.com/office/officeart/2005/8/layout/vList2"/>
    <dgm:cxn modelId="{246F0B7E-A0F8-4ECE-AF77-5EE709F8F54F}" srcId="{E4ABA261-C4CD-44C3-B7A2-6512A0E6EC95}" destId="{B703C3EB-B6EB-4D3A-886D-3DADD32C624D}" srcOrd="1" destOrd="0" parTransId="{CA839B7E-D2BC-4B2B-84D1-3AB9F160EFEA}" sibTransId="{56185321-A348-422A-8192-57950D020B2F}"/>
    <dgm:cxn modelId="{43E50F89-7357-46B7-A8EE-34CF64CAE9B1}" srcId="{B703C3EB-B6EB-4D3A-886D-3DADD32C624D}" destId="{9D63F1EB-BEC2-4950-9E31-2BCAC4EBA151}" srcOrd="1" destOrd="0" parTransId="{0CE339EB-84D2-4407-9856-77821C23F854}" sibTransId="{2A225D27-0D99-4F66-9200-2C2E3C038E98}"/>
    <dgm:cxn modelId="{1B60C18D-0DD5-4D06-B758-6ECE8AD95BAC}" srcId="{E4ABA261-C4CD-44C3-B7A2-6512A0E6EC95}" destId="{E6ADC499-4972-400E-B24B-18376BE871C2}" srcOrd="0" destOrd="0" parTransId="{6B1BA737-2509-4938-9F21-6E46285F07B2}" sibTransId="{FF9DE494-02AC-4C9C-BA44-1FC86270AA4E}"/>
    <dgm:cxn modelId="{A129769D-85A2-42A3-9480-9ED0EF8FCB3D}" srcId="{B703C3EB-B6EB-4D3A-886D-3DADD32C624D}" destId="{0DDA596B-E224-4998-929A-8AD18A0476EA}" srcOrd="2" destOrd="0" parTransId="{796FD948-A884-4807-BC14-58432C36C806}" sibTransId="{6BB3D350-D0E1-443A-9243-562E016F5AFC}"/>
    <dgm:cxn modelId="{6D61F1A3-676D-4742-9C55-85F5AF526F6E}" type="presOf" srcId="{B703C3EB-B6EB-4D3A-886D-3DADD32C624D}" destId="{181E265F-770B-462A-8F86-387EECB2D277}" srcOrd="0" destOrd="0" presId="urn:microsoft.com/office/officeart/2005/8/layout/vList2"/>
    <dgm:cxn modelId="{08B19CA4-891D-4B6C-9CD3-A2F19DACBBBA}" type="presOf" srcId="{0DDA596B-E224-4998-929A-8AD18A0476EA}" destId="{7A9FB8FB-0F69-49D7-B55D-095F386CFADC}" srcOrd="0" destOrd="2" presId="urn:microsoft.com/office/officeart/2005/8/layout/vList2"/>
    <dgm:cxn modelId="{1C5DFFA4-A1F4-4D90-80DC-564486D6EE0B}" type="presOf" srcId="{E4ABA261-C4CD-44C3-B7A2-6512A0E6EC95}" destId="{F925F6D7-393B-4DC5-892D-6AC06003F164}" srcOrd="0" destOrd="0" presId="urn:microsoft.com/office/officeart/2005/8/layout/vList2"/>
    <dgm:cxn modelId="{3C21B5A5-3F26-4D92-825E-9DFF300E9CEE}" type="presOf" srcId="{9D63F1EB-BEC2-4950-9E31-2BCAC4EBA151}" destId="{7A9FB8FB-0F69-49D7-B55D-095F386CFADC}" srcOrd="0" destOrd="1" presId="urn:microsoft.com/office/officeart/2005/8/layout/vList2"/>
    <dgm:cxn modelId="{0ACE08D1-A50A-45AC-A5F9-C819830E9B75}" srcId="{B703C3EB-B6EB-4D3A-886D-3DADD32C624D}" destId="{73180CF1-27F9-4EBE-B061-6113B77C3116}" srcOrd="0" destOrd="0" parTransId="{29F31C1B-5236-4110-9864-44729870C2A2}" sibTransId="{D8D6A01E-477B-4399-ACD7-99DCDB9DC83F}"/>
    <dgm:cxn modelId="{2C08D4CF-8341-4F86-BDC7-F90F33AB6B4C}" type="presParOf" srcId="{F925F6D7-393B-4DC5-892D-6AC06003F164}" destId="{A7D6558B-4891-4BE9-9BD2-F6DC37F83CC9}" srcOrd="0" destOrd="0" presId="urn:microsoft.com/office/officeart/2005/8/layout/vList2"/>
    <dgm:cxn modelId="{A87ABCD8-CC40-4F8B-92AA-6EE1E70E35BF}" type="presParOf" srcId="{F925F6D7-393B-4DC5-892D-6AC06003F164}" destId="{49597218-9220-4169-AE21-D56AB5B4C490}" srcOrd="1" destOrd="0" presId="urn:microsoft.com/office/officeart/2005/8/layout/vList2"/>
    <dgm:cxn modelId="{A8E298AA-2F24-451C-973A-E88401B5CB25}" type="presParOf" srcId="{F925F6D7-393B-4DC5-892D-6AC06003F164}" destId="{181E265F-770B-462A-8F86-387EECB2D277}" srcOrd="2" destOrd="0" presId="urn:microsoft.com/office/officeart/2005/8/layout/vList2"/>
    <dgm:cxn modelId="{7BD82B4B-CBFF-4B62-B588-66D1DD050770}" type="presParOf" srcId="{F925F6D7-393B-4DC5-892D-6AC06003F164}" destId="{7A9FB8FB-0F69-49D7-B55D-095F386CFADC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C6ED71-8D65-4278-A423-84E372E490BB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nl-BE"/>
        </a:p>
      </dgm:t>
    </dgm:pt>
    <dgm:pt modelId="{D4D51CC1-2454-4666-9063-A535E0F5973E}">
      <dgm:prSet/>
      <dgm:spPr/>
      <dgm:t>
        <a:bodyPr/>
        <a:lstStyle/>
        <a:p>
          <a:r>
            <a:rPr lang="nl-BE" dirty="0"/>
            <a:t>Keuze</a:t>
          </a:r>
        </a:p>
      </dgm:t>
    </dgm:pt>
    <dgm:pt modelId="{E8A48DE4-2911-4D40-8093-7688D735CA9F}" type="parTrans" cxnId="{92603E22-081A-4D02-9093-46DFB464E87E}">
      <dgm:prSet/>
      <dgm:spPr/>
      <dgm:t>
        <a:bodyPr/>
        <a:lstStyle/>
        <a:p>
          <a:endParaRPr lang="nl-BE"/>
        </a:p>
      </dgm:t>
    </dgm:pt>
    <dgm:pt modelId="{E7BACEF6-48F7-4949-839E-9FCF57F4B7E2}" type="sibTrans" cxnId="{92603E22-081A-4D02-9093-46DFB464E87E}">
      <dgm:prSet/>
      <dgm:spPr/>
      <dgm:t>
        <a:bodyPr/>
        <a:lstStyle/>
        <a:p>
          <a:endParaRPr lang="nl-BE"/>
        </a:p>
      </dgm:t>
    </dgm:pt>
    <dgm:pt modelId="{EC633BC4-31BB-4870-9648-9B9C4E846D8C}">
      <dgm:prSet/>
      <dgm:spPr/>
      <dgm:t>
        <a:bodyPr/>
        <a:lstStyle/>
        <a:p>
          <a:r>
            <a:rPr lang="nl-BE"/>
            <a:t>Rationale </a:t>
          </a:r>
        </a:p>
      </dgm:t>
    </dgm:pt>
    <dgm:pt modelId="{BF1E6FA2-4F0F-465E-841E-E918AAF07144}" type="parTrans" cxnId="{B6219377-B8EA-40F5-8A0D-276869B91560}">
      <dgm:prSet/>
      <dgm:spPr/>
      <dgm:t>
        <a:bodyPr/>
        <a:lstStyle/>
        <a:p>
          <a:endParaRPr lang="nl-BE"/>
        </a:p>
      </dgm:t>
    </dgm:pt>
    <dgm:pt modelId="{D3DC184B-F1C9-4806-B13D-92E9B15422EA}" type="sibTrans" cxnId="{B6219377-B8EA-40F5-8A0D-276869B91560}">
      <dgm:prSet/>
      <dgm:spPr/>
      <dgm:t>
        <a:bodyPr/>
        <a:lstStyle/>
        <a:p>
          <a:endParaRPr lang="nl-BE"/>
        </a:p>
      </dgm:t>
    </dgm:pt>
    <dgm:pt modelId="{50B627C7-30EE-453B-851F-937A482B784F}">
      <dgm:prSet/>
      <dgm:spPr/>
      <dgm:t>
        <a:bodyPr/>
        <a:lstStyle/>
        <a:p>
          <a:r>
            <a:rPr lang="nl-BE"/>
            <a:t>Empathie</a:t>
          </a:r>
        </a:p>
      </dgm:t>
    </dgm:pt>
    <dgm:pt modelId="{C8D9C780-D6F1-41D0-8D83-0E752C9C7A5C}" type="parTrans" cxnId="{DDBB78B1-1E2B-4A96-BC03-1A172BC49217}">
      <dgm:prSet/>
      <dgm:spPr/>
      <dgm:t>
        <a:bodyPr/>
        <a:lstStyle/>
        <a:p>
          <a:endParaRPr lang="nl-BE"/>
        </a:p>
      </dgm:t>
    </dgm:pt>
    <dgm:pt modelId="{46C4D9E4-432A-4C7C-878D-A35916282341}" type="sibTrans" cxnId="{DDBB78B1-1E2B-4A96-BC03-1A172BC49217}">
      <dgm:prSet/>
      <dgm:spPr/>
      <dgm:t>
        <a:bodyPr/>
        <a:lstStyle/>
        <a:p>
          <a:endParaRPr lang="nl-BE"/>
        </a:p>
      </dgm:t>
    </dgm:pt>
    <dgm:pt modelId="{FA5891D6-E0A2-4EA5-9AC1-27AC58D51E2D}" type="pres">
      <dgm:prSet presAssocID="{8FC6ED71-8D65-4278-A423-84E372E490BB}" presName="compositeShape" presStyleCnt="0">
        <dgm:presLayoutVars>
          <dgm:chMax val="7"/>
          <dgm:dir/>
          <dgm:resizeHandles val="exact"/>
        </dgm:presLayoutVars>
      </dgm:prSet>
      <dgm:spPr/>
    </dgm:pt>
    <dgm:pt modelId="{076A3D7C-7DDF-4A2A-912B-EA85FE077F7C}" type="pres">
      <dgm:prSet presAssocID="{D4D51CC1-2454-4666-9063-A535E0F5973E}" presName="circ1" presStyleLbl="vennNode1" presStyleIdx="0" presStyleCnt="3"/>
      <dgm:spPr/>
    </dgm:pt>
    <dgm:pt modelId="{C339A723-B576-48F6-B3C6-37661BBEDBCB}" type="pres">
      <dgm:prSet presAssocID="{D4D51CC1-2454-4666-9063-A535E0F5973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34E6983-FCEE-4AD6-AA81-851F1FF0A326}" type="pres">
      <dgm:prSet presAssocID="{EC633BC4-31BB-4870-9648-9B9C4E846D8C}" presName="circ2" presStyleLbl="vennNode1" presStyleIdx="1" presStyleCnt="3"/>
      <dgm:spPr/>
    </dgm:pt>
    <dgm:pt modelId="{4EA20717-A708-4FFC-8550-ED100ABB4C96}" type="pres">
      <dgm:prSet presAssocID="{EC633BC4-31BB-4870-9648-9B9C4E846D8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470FFD7-303C-481B-BBDE-05821BD63123}" type="pres">
      <dgm:prSet presAssocID="{50B627C7-30EE-453B-851F-937A482B784F}" presName="circ3" presStyleLbl="vennNode1" presStyleIdx="2" presStyleCnt="3"/>
      <dgm:spPr/>
    </dgm:pt>
    <dgm:pt modelId="{DE754DFA-B93A-4438-BF34-CFA4E8DDEF69}" type="pres">
      <dgm:prSet presAssocID="{50B627C7-30EE-453B-851F-937A482B784F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D102C907-546F-4ECC-9DCC-46E83CC29DFB}" type="presOf" srcId="{D4D51CC1-2454-4666-9063-A535E0F5973E}" destId="{076A3D7C-7DDF-4A2A-912B-EA85FE077F7C}" srcOrd="0" destOrd="0" presId="urn:microsoft.com/office/officeart/2005/8/layout/venn1"/>
    <dgm:cxn modelId="{E6D0B60F-689B-4B85-801E-2BD4D6F979D0}" type="presOf" srcId="{D4D51CC1-2454-4666-9063-A535E0F5973E}" destId="{C339A723-B576-48F6-B3C6-37661BBEDBCB}" srcOrd="1" destOrd="0" presId="urn:microsoft.com/office/officeart/2005/8/layout/venn1"/>
    <dgm:cxn modelId="{92603E22-081A-4D02-9093-46DFB464E87E}" srcId="{8FC6ED71-8D65-4278-A423-84E372E490BB}" destId="{D4D51CC1-2454-4666-9063-A535E0F5973E}" srcOrd="0" destOrd="0" parTransId="{E8A48DE4-2911-4D40-8093-7688D735CA9F}" sibTransId="{E7BACEF6-48F7-4949-839E-9FCF57F4B7E2}"/>
    <dgm:cxn modelId="{F718626E-35D3-45B9-8AE8-67D1F5567D03}" type="presOf" srcId="{50B627C7-30EE-453B-851F-937A482B784F}" destId="{F470FFD7-303C-481B-BBDE-05821BD63123}" srcOrd="0" destOrd="0" presId="urn:microsoft.com/office/officeart/2005/8/layout/venn1"/>
    <dgm:cxn modelId="{7EFAB671-C8A2-4FB3-833C-A52651DBE125}" type="presOf" srcId="{EC633BC4-31BB-4870-9648-9B9C4E846D8C}" destId="{4EA20717-A708-4FFC-8550-ED100ABB4C96}" srcOrd="1" destOrd="0" presId="urn:microsoft.com/office/officeart/2005/8/layout/venn1"/>
    <dgm:cxn modelId="{B6219377-B8EA-40F5-8A0D-276869B91560}" srcId="{8FC6ED71-8D65-4278-A423-84E372E490BB}" destId="{EC633BC4-31BB-4870-9648-9B9C4E846D8C}" srcOrd="1" destOrd="0" parTransId="{BF1E6FA2-4F0F-465E-841E-E918AAF07144}" sibTransId="{D3DC184B-F1C9-4806-B13D-92E9B15422EA}"/>
    <dgm:cxn modelId="{134FEEA5-9EF8-449D-A064-8C5B4350E298}" type="presOf" srcId="{EC633BC4-31BB-4870-9648-9B9C4E846D8C}" destId="{834E6983-FCEE-4AD6-AA81-851F1FF0A326}" srcOrd="0" destOrd="0" presId="urn:microsoft.com/office/officeart/2005/8/layout/venn1"/>
    <dgm:cxn modelId="{2C4CBFA7-F289-4BCE-8C9D-41F5D55DD336}" type="presOf" srcId="{8FC6ED71-8D65-4278-A423-84E372E490BB}" destId="{FA5891D6-E0A2-4EA5-9AC1-27AC58D51E2D}" srcOrd="0" destOrd="0" presId="urn:microsoft.com/office/officeart/2005/8/layout/venn1"/>
    <dgm:cxn modelId="{DDBB78B1-1E2B-4A96-BC03-1A172BC49217}" srcId="{8FC6ED71-8D65-4278-A423-84E372E490BB}" destId="{50B627C7-30EE-453B-851F-937A482B784F}" srcOrd="2" destOrd="0" parTransId="{C8D9C780-D6F1-41D0-8D83-0E752C9C7A5C}" sibTransId="{46C4D9E4-432A-4C7C-878D-A35916282341}"/>
    <dgm:cxn modelId="{325E5ED2-D90A-4CD7-A09E-F377EF907EE1}" type="presOf" srcId="{50B627C7-30EE-453B-851F-937A482B784F}" destId="{DE754DFA-B93A-4438-BF34-CFA4E8DDEF69}" srcOrd="1" destOrd="0" presId="urn:microsoft.com/office/officeart/2005/8/layout/venn1"/>
    <dgm:cxn modelId="{AD146DF6-1361-42D6-9D97-91572A389DA4}" type="presParOf" srcId="{FA5891D6-E0A2-4EA5-9AC1-27AC58D51E2D}" destId="{076A3D7C-7DDF-4A2A-912B-EA85FE077F7C}" srcOrd="0" destOrd="0" presId="urn:microsoft.com/office/officeart/2005/8/layout/venn1"/>
    <dgm:cxn modelId="{B4AAED77-42C8-409A-87AD-66D1992CE233}" type="presParOf" srcId="{FA5891D6-E0A2-4EA5-9AC1-27AC58D51E2D}" destId="{C339A723-B576-48F6-B3C6-37661BBEDBCB}" srcOrd="1" destOrd="0" presId="urn:microsoft.com/office/officeart/2005/8/layout/venn1"/>
    <dgm:cxn modelId="{7EAED2F9-6C13-4D7E-9B1B-815221C15C29}" type="presParOf" srcId="{FA5891D6-E0A2-4EA5-9AC1-27AC58D51E2D}" destId="{834E6983-FCEE-4AD6-AA81-851F1FF0A326}" srcOrd="2" destOrd="0" presId="urn:microsoft.com/office/officeart/2005/8/layout/venn1"/>
    <dgm:cxn modelId="{DB567D22-D2F7-4786-A724-B64AF1485ACC}" type="presParOf" srcId="{FA5891D6-E0A2-4EA5-9AC1-27AC58D51E2D}" destId="{4EA20717-A708-4FFC-8550-ED100ABB4C96}" srcOrd="3" destOrd="0" presId="urn:microsoft.com/office/officeart/2005/8/layout/venn1"/>
    <dgm:cxn modelId="{2C3062D6-BE60-461B-AEB6-A71960EF48B4}" type="presParOf" srcId="{FA5891D6-E0A2-4EA5-9AC1-27AC58D51E2D}" destId="{F470FFD7-303C-481B-BBDE-05821BD63123}" srcOrd="4" destOrd="0" presId="urn:microsoft.com/office/officeart/2005/8/layout/venn1"/>
    <dgm:cxn modelId="{1EB87036-D8B3-4117-BAFB-80FCF8A69204}" type="presParOf" srcId="{FA5891D6-E0A2-4EA5-9AC1-27AC58D51E2D}" destId="{DE754DFA-B93A-4438-BF34-CFA4E8DDEF69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D3590D2-8442-40AB-8738-CFF95E5FC59F}" type="doc">
      <dgm:prSet loTypeId="urn:microsoft.com/office/officeart/2005/8/layout/matrix3" loCatId="matrix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nl-BE"/>
        </a:p>
      </dgm:t>
    </dgm:pt>
    <dgm:pt modelId="{8D81F6F0-9717-4CC7-AE03-C1EDB13664BD}">
      <dgm:prSet/>
      <dgm:spPr/>
      <dgm:t>
        <a:bodyPr/>
        <a:lstStyle/>
        <a:p>
          <a:r>
            <a:rPr lang="nl-BE" dirty="0"/>
            <a:t>Autonomie ondersteuning </a:t>
          </a:r>
        </a:p>
      </dgm:t>
    </dgm:pt>
    <dgm:pt modelId="{2030B602-BEF8-4105-8B38-1DC8B312F879}" type="parTrans" cxnId="{A120B00A-5B6A-445E-8B0D-9DFD89DB8553}">
      <dgm:prSet/>
      <dgm:spPr/>
      <dgm:t>
        <a:bodyPr/>
        <a:lstStyle/>
        <a:p>
          <a:endParaRPr lang="nl-BE"/>
        </a:p>
      </dgm:t>
    </dgm:pt>
    <dgm:pt modelId="{69D1E686-EEE3-4D29-9073-374EA44AFAF4}" type="sibTrans" cxnId="{A120B00A-5B6A-445E-8B0D-9DFD89DB8553}">
      <dgm:prSet/>
      <dgm:spPr/>
      <dgm:t>
        <a:bodyPr/>
        <a:lstStyle/>
        <a:p>
          <a:endParaRPr lang="nl-BE"/>
        </a:p>
      </dgm:t>
    </dgm:pt>
    <dgm:pt modelId="{73E3A41F-3932-4304-872C-633D9C697E5B}">
      <dgm:prSet/>
      <dgm:spPr/>
      <dgm:t>
        <a:bodyPr/>
        <a:lstStyle/>
        <a:p>
          <a:r>
            <a:rPr lang="nl-BE" dirty="0"/>
            <a:t>Controle</a:t>
          </a:r>
        </a:p>
      </dgm:t>
    </dgm:pt>
    <dgm:pt modelId="{B961D7B6-FF13-4D2F-B074-4C53B4691872}" type="parTrans" cxnId="{1D4A7A95-05F9-48FE-A652-B58A8FC7FCD9}">
      <dgm:prSet/>
      <dgm:spPr/>
      <dgm:t>
        <a:bodyPr/>
        <a:lstStyle/>
        <a:p>
          <a:endParaRPr lang="nl-BE"/>
        </a:p>
      </dgm:t>
    </dgm:pt>
    <dgm:pt modelId="{338B8CF6-10DA-4012-A584-960496C8832C}" type="sibTrans" cxnId="{1D4A7A95-05F9-48FE-A652-B58A8FC7FCD9}">
      <dgm:prSet/>
      <dgm:spPr/>
      <dgm:t>
        <a:bodyPr/>
        <a:lstStyle/>
        <a:p>
          <a:endParaRPr lang="nl-BE"/>
        </a:p>
      </dgm:t>
    </dgm:pt>
    <dgm:pt modelId="{16AAE322-9C5D-436E-9798-3A5D95B5D546}">
      <dgm:prSet/>
      <dgm:spPr/>
      <dgm:t>
        <a:bodyPr/>
        <a:lstStyle/>
        <a:p>
          <a:r>
            <a:rPr lang="nl-BE" dirty="0"/>
            <a:t>Chaos / laissez-faire </a:t>
          </a:r>
        </a:p>
      </dgm:t>
    </dgm:pt>
    <dgm:pt modelId="{BBA97F46-FAB1-4800-A76A-D5042A31DCCF}" type="parTrans" cxnId="{1A850CF1-A808-4D72-8D4B-F32C6363101F}">
      <dgm:prSet/>
      <dgm:spPr/>
      <dgm:t>
        <a:bodyPr/>
        <a:lstStyle/>
        <a:p>
          <a:endParaRPr lang="nl-BE"/>
        </a:p>
      </dgm:t>
    </dgm:pt>
    <dgm:pt modelId="{6B7EB099-1F86-49EA-BE87-57772D1F290A}" type="sibTrans" cxnId="{1A850CF1-A808-4D72-8D4B-F32C6363101F}">
      <dgm:prSet/>
      <dgm:spPr/>
      <dgm:t>
        <a:bodyPr/>
        <a:lstStyle/>
        <a:p>
          <a:endParaRPr lang="nl-BE"/>
        </a:p>
      </dgm:t>
    </dgm:pt>
    <dgm:pt modelId="{CEB9FFA6-7772-4A79-93A2-5FADD3978C94}">
      <dgm:prSet/>
      <dgm:spPr/>
      <dgm:t>
        <a:bodyPr/>
        <a:lstStyle/>
        <a:p>
          <a:r>
            <a:rPr lang="nl-BE"/>
            <a:t>Structuur </a:t>
          </a:r>
          <a:endParaRPr lang="nl-BE" dirty="0"/>
        </a:p>
      </dgm:t>
    </dgm:pt>
    <dgm:pt modelId="{79823698-0DAF-4B02-9BD5-640037042A50}" type="parTrans" cxnId="{1D6BDDA0-BF3A-4175-B9A1-8B9F2A8D91AE}">
      <dgm:prSet/>
      <dgm:spPr/>
      <dgm:t>
        <a:bodyPr/>
        <a:lstStyle/>
        <a:p>
          <a:endParaRPr lang="nl-BE"/>
        </a:p>
      </dgm:t>
    </dgm:pt>
    <dgm:pt modelId="{AD45EDF7-F8C4-4E53-8E17-60727066EE8A}" type="sibTrans" cxnId="{1D6BDDA0-BF3A-4175-B9A1-8B9F2A8D91AE}">
      <dgm:prSet/>
      <dgm:spPr/>
      <dgm:t>
        <a:bodyPr/>
        <a:lstStyle/>
        <a:p>
          <a:endParaRPr lang="nl-BE"/>
        </a:p>
      </dgm:t>
    </dgm:pt>
    <dgm:pt modelId="{2F3978CD-B63D-49C5-8412-677BA20FC46E}" type="pres">
      <dgm:prSet presAssocID="{6D3590D2-8442-40AB-8738-CFF95E5FC59F}" presName="matrix" presStyleCnt="0">
        <dgm:presLayoutVars>
          <dgm:chMax val="1"/>
          <dgm:dir/>
          <dgm:resizeHandles val="exact"/>
        </dgm:presLayoutVars>
      </dgm:prSet>
      <dgm:spPr/>
    </dgm:pt>
    <dgm:pt modelId="{2FE66FC1-0520-48A8-AEDB-30052D26518C}" type="pres">
      <dgm:prSet presAssocID="{6D3590D2-8442-40AB-8738-CFF95E5FC59F}" presName="diamond" presStyleLbl="bgShp" presStyleIdx="0" presStyleCnt="1"/>
      <dgm:spPr/>
    </dgm:pt>
    <dgm:pt modelId="{D180BD0D-D04A-45E8-9BD5-7F26731C7EC8}" type="pres">
      <dgm:prSet presAssocID="{6D3590D2-8442-40AB-8738-CFF95E5FC59F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3AAD180-8BF0-44C4-9434-B0BC5E3295F3}" type="pres">
      <dgm:prSet presAssocID="{6D3590D2-8442-40AB-8738-CFF95E5FC59F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1C300B0D-5066-415F-8FA6-718C699C27B9}" type="pres">
      <dgm:prSet presAssocID="{6D3590D2-8442-40AB-8738-CFF95E5FC59F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2A62444C-3FE7-4060-B75A-62958F6EC2FB}" type="pres">
      <dgm:prSet presAssocID="{6D3590D2-8442-40AB-8738-CFF95E5FC59F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A120B00A-5B6A-445E-8B0D-9DFD89DB8553}" srcId="{6D3590D2-8442-40AB-8738-CFF95E5FC59F}" destId="{8D81F6F0-9717-4CC7-AE03-C1EDB13664BD}" srcOrd="0" destOrd="0" parTransId="{2030B602-BEF8-4105-8B38-1DC8B312F879}" sibTransId="{69D1E686-EEE3-4D29-9073-374EA44AFAF4}"/>
    <dgm:cxn modelId="{9E0E8A24-62E3-4214-BA20-05984CF8CA10}" type="presOf" srcId="{16AAE322-9C5D-436E-9798-3A5D95B5D546}" destId="{2A62444C-3FE7-4060-B75A-62958F6EC2FB}" srcOrd="0" destOrd="0" presId="urn:microsoft.com/office/officeart/2005/8/layout/matrix3"/>
    <dgm:cxn modelId="{5C315634-83E7-4AD7-8AF3-F6DDE9F14D72}" type="presOf" srcId="{CEB9FFA6-7772-4A79-93A2-5FADD3978C94}" destId="{1C300B0D-5066-415F-8FA6-718C699C27B9}" srcOrd="0" destOrd="0" presId="urn:microsoft.com/office/officeart/2005/8/layout/matrix3"/>
    <dgm:cxn modelId="{1D4A7A95-05F9-48FE-A652-B58A8FC7FCD9}" srcId="{6D3590D2-8442-40AB-8738-CFF95E5FC59F}" destId="{73E3A41F-3932-4304-872C-633D9C697E5B}" srcOrd="1" destOrd="0" parTransId="{B961D7B6-FF13-4D2F-B074-4C53B4691872}" sibTransId="{338B8CF6-10DA-4012-A584-960496C8832C}"/>
    <dgm:cxn modelId="{1D6BDDA0-BF3A-4175-B9A1-8B9F2A8D91AE}" srcId="{6D3590D2-8442-40AB-8738-CFF95E5FC59F}" destId="{CEB9FFA6-7772-4A79-93A2-5FADD3978C94}" srcOrd="2" destOrd="0" parTransId="{79823698-0DAF-4B02-9BD5-640037042A50}" sibTransId="{AD45EDF7-F8C4-4E53-8E17-60727066EE8A}"/>
    <dgm:cxn modelId="{5D2E61B2-EF44-4B9C-B49E-BF86F4A1006A}" type="presOf" srcId="{73E3A41F-3932-4304-872C-633D9C697E5B}" destId="{43AAD180-8BF0-44C4-9434-B0BC5E3295F3}" srcOrd="0" destOrd="0" presId="urn:microsoft.com/office/officeart/2005/8/layout/matrix3"/>
    <dgm:cxn modelId="{A110C8B5-EFE3-46E8-9490-08952E739D9B}" type="presOf" srcId="{8D81F6F0-9717-4CC7-AE03-C1EDB13664BD}" destId="{D180BD0D-D04A-45E8-9BD5-7F26731C7EC8}" srcOrd="0" destOrd="0" presId="urn:microsoft.com/office/officeart/2005/8/layout/matrix3"/>
    <dgm:cxn modelId="{A40A6BB7-BBC9-4B9F-BD87-453450C065C5}" type="presOf" srcId="{6D3590D2-8442-40AB-8738-CFF95E5FC59F}" destId="{2F3978CD-B63D-49C5-8412-677BA20FC46E}" srcOrd="0" destOrd="0" presId="urn:microsoft.com/office/officeart/2005/8/layout/matrix3"/>
    <dgm:cxn modelId="{1A850CF1-A808-4D72-8D4B-F32C6363101F}" srcId="{6D3590D2-8442-40AB-8738-CFF95E5FC59F}" destId="{16AAE322-9C5D-436E-9798-3A5D95B5D546}" srcOrd="3" destOrd="0" parTransId="{BBA97F46-FAB1-4800-A76A-D5042A31DCCF}" sibTransId="{6B7EB099-1F86-49EA-BE87-57772D1F290A}"/>
    <dgm:cxn modelId="{0340DCB8-C67A-4972-9529-0AFC56A813B6}" type="presParOf" srcId="{2F3978CD-B63D-49C5-8412-677BA20FC46E}" destId="{2FE66FC1-0520-48A8-AEDB-30052D26518C}" srcOrd="0" destOrd="0" presId="urn:microsoft.com/office/officeart/2005/8/layout/matrix3"/>
    <dgm:cxn modelId="{0D7F7469-4374-4113-AA4A-B06943879C93}" type="presParOf" srcId="{2F3978CD-B63D-49C5-8412-677BA20FC46E}" destId="{D180BD0D-D04A-45E8-9BD5-7F26731C7EC8}" srcOrd="1" destOrd="0" presId="urn:microsoft.com/office/officeart/2005/8/layout/matrix3"/>
    <dgm:cxn modelId="{2C538B5A-31DC-47C8-9CF7-161C4553B766}" type="presParOf" srcId="{2F3978CD-B63D-49C5-8412-677BA20FC46E}" destId="{43AAD180-8BF0-44C4-9434-B0BC5E3295F3}" srcOrd="2" destOrd="0" presId="urn:microsoft.com/office/officeart/2005/8/layout/matrix3"/>
    <dgm:cxn modelId="{2895558B-12B7-4365-BFA3-3533B1759A23}" type="presParOf" srcId="{2F3978CD-B63D-49C5-8412-677BA20FC46E}" destId="{1C300B0D-5066-415F-8FA6-718C699C27B9}" srcOrd="3" destOrd="0" presId="urn:microsoft.com/office/officeart/2005/8/layout/matrix3"/>
    <dgm:cxn modelId="{0A293A9E-CE43-4B67-A748-BAFDC4F76B43}" type="presParOf" srcId="{2F3978CD-B63D-49C5-8412-677BA20FC46E}" destId="{2A62444C-3FE7-4060-B75A-62958F6EC2FB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106A5D9-4B18-4491-A96B-040BE75CAB6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8DC2A1-B655-4B00-BE1A-68283AC55F85}">
      <dgm:prSet/>
      <dgm:spPr/>
      <dgm:t>
        <a:bodyPr/>
        <a:lstStyle/>
        <a:p>
          <a:r>
            <a:rPr lang="nl-BE" b="1" u="sng" dirty="0"/>
            <a:t>Variatie</a:t>
          </a:r>
          <a:r>
            <a:rPr lang="nl-BE" dirty="0"/>
            <a:t>: Als verzorgende mag ik boodschappen doen, koken, de was en de plas, maar net zo goed even een babbel doen met cliënten. </a:t>
          </a:r>
        </a:p>
      </dgm:t>
    </dgm:pt>
    <dgm:pt modelId="{FD3707E2-843C-49C8-820F-2552B177CBEE}" type="parTrans" cxnId="{83E0AAB2-C1D5-4F83-B562-9FAB9EB0F67B}">
      <dgm:prSet/>
      <dgm:spPr/>
      <dgm:t>
        <a:bodyPr/>
        <a:lstStyle/>
        <a:p>
          <a:endParaRPr lang="en-US"/>
        </a:p>
      </dgm:t>
    </dgm:pt>
    <dgm:pt modelId="{69E5632B-73EA-4CF3-B6CC-81C7DD8A1317}" type="sibTrans" cxnId="{83E0AAB2-C1D5-4F83-B562-9FAB9EB0F67B}">
      <dgm:prSet/>
      <dgm:spPr/>
      <dgm:t>
        <a:bodyPr/>
        <a:lstStyle/>
        <a:p>
          <a:endParaRPr lang="en-US"/>
        </a:p>
      </dgm:t>
    </dgm:pt>
    <dgm:pt modelId="{C1848286-A4BB-4371-848C-7005501AD3D0}">
      <dgm:prSet/>
      <dgm:spPr/>
      <dgm:t>
        <a:bodyPr/>
        <a:lstStyle/>
        <a:p>
          <a:r>
            <a:rPr lang="nl-BE" b="1" u="sng" dirty="0"/>
            <a:t>Taakidentiteit</a:t>
          </a:r>
          <a:r>
            <a:rPr lang="nl-BE" dirty="0"/>
            <a:t>:  Ik mag de Oekraïense families opvolgen – heerlijk om te zien hoe mensen open bloeien als ze een goede plek gevonden hebben </a:t>
          </a:r>
        </a:p>
      </dgm:t>
    </dgm:pt>
    <dgm:pt modelId="{01C8DC37-5B12-44D2-96FC-FEF595561645}" type="parTrans" cxnId="{A06E2913-8087-4EA2-872D-BBCF2A790960}">
      <dgm:prSet/>
      <dgm:spPr/>
      <dgm:t>
        <a:bodyPr/>
        <a:lstStyle/>
        <a:p>
          <a:endParaRPr lang="en-US"/>
        </a:p>
      </dgm:t>
    </dgm:pt>
    <dgm:pt modelId="{8BE123C5-D54A-48DB-B6AE-527019D26684}" type="sibTrans" cxnId="{A06E2913-8087-4EA2-872D-BBCF2A790960}">
      <dgm:prSet/>
      <dgm:spPr/>
      <dgm:t>
        <a:bodyPr/>
        <a:lstStyle/>
        <a:p>
          <a:endParaRPr lang="en-US"/>
        </a:p>
      </dgm:t>
    </dgm:pt>
    <dgm:pt modelId="{D5602417-9473-4B2F-BE74-AB50A4AA7E2A}">
      <dgm:prSet/>
      <dgm:spPr/>
      <dgm:t>
        <a:bodyPr/>
        <a:lstStyle/>
        <a:p>
          <a:r>
            <a:rPr lang="nl-BE" b="1" u="sng" dirty="0"/>
            <a:t>Taaksignificantie</a:t>
          </a:r>
          <a:r>
            <a:rPr lang="nl-BE" dirty="0"/>
            <a:t>: Je weet het nooit zeker, maar na de laatste BOB-campagne daalde het aantal dodelijke ongevallen na alcoholgebruik. Het idee dat ik daaraan heb bijgedragen, doet deugd.</a:t>
          </a:r>
        </a:p>
      </dgm:t>
    </dgm:pt>
    <dgm:pt modelId="{AC4A8849-3CB5-463C-9C9A-063231636A6D}" type="parTrans" cxnId="{266567CC-C93A-4606-832D-2DAA4E8F9D16}">
      <dgm:prSet/>
      <dgm:spPr/>
      <dgm:t>
        <a:bodyPr/>
        <a:lstStyle/>
        <a:p>
          <a:endParaRPr lang="en-US"/>
        </a:p>
      </dgm:t>
    </dgm:pt>
    <dgm:pt modelId="{1C0911DB-56DB-4CDE-8AD3-7743A145371E}" type="sibTrans" cxnId="{266567CC-C93A-4606-832D-2DAA4E8F9D16}">
      <dgm:prSet/>
      <dgm:spPr/>
      <dgm:t>
        <a:bodyPr/>
        <a:lstStyle/>
        <a:p>
          <a:endParaRPr lang="en-US"/>
        </a:p>
      </dgm:t>
    </dgm:pt>
    <dgm:pt modelId="{C659FE1A-9E3C-4C8B-AE62-D5DB87ED1F75}">
      <dgm:prSet/>
      <dgm:spPr/>
      <dgm:t>
        <a:bodyPr/>
        <a:lstStyle/>
        <a:p>
          <a:r>
            <a:rPr lang="nl-BE" b="1" u="sng" dirty="0"/>
            <a:t>Autonomie: </a:t>
          </a:r>
          <a:r>
            <a:rPr lang="nl-BE" dirty="0"/>
            <a:t>Ik mag thuis werken, maar moet wel beschikbaar zijn tussen 9 en 16u. Dan kan ik nog mijn dochter niet gewoon naar school brengen  </a:t>
          </a:r>
          <a:endParaRPr lang="en-US" dirty="0"/>
        </a:p>
      </dgm:t>
    </dgm:pt>
    <dgm:pt modelId="{65EF8265-33E1-4FC6-98AA-8B05D650E3AE}" type="parTrans" cxnId="{F57E44A5-62F5-4AE7-86BC-B4938356C39C}">
      <dgm:prSet/>
      <dgm:spPr/>
      <dgm:t>
        <a:bodyPr/>
        <a:lstStyle/>
        <a:p>
          <a:endParaRPr lang="en-US"/>
        </a:p>
      </dgm:t>
    </dgm:pt>
    <dgm:pt modelId="{36B5C4C2-2D6A-420A-B051-B9B9077B6F67}" type="sibTrans" cxnId="{F57E44A5-62F5-4AE7-86BC-B4938356C39C}">
      <dgm:prSet/>
      <dgm:spPr/>
      <dgm:t>
        <a:bodyPr/>
        <a:lstStyle/>
        <a:p>
          <a:endParaRPr lang="en-US"/>
        </a:p>
      </dgm:t>
    </dgm:pt>
    <dgm:pt modelId="{4338318D-77D8-4ABC-890E-FEA8837A1873}">
      <dgm:prSet/>
      <dgm:spPr/>
      <dgm:t>
        <a:bodyPr/>
        <a:lstStyle/>
        <a:p>
          <a:r>
            <a:rPr lang="nl-BE" b="1" u="sng" dirty="0"/>
            <a:t>Feedback</a:t>
          </a:r>
          <a:r>
            <a:rPr lang="nl-BE" dirty="0"/>
            <a:t>: Ik schrijf adviezen uit voor subsidies, maar of mensen ze nu krijgen of niet, weet ik eigenlijk niet goed…  </a:t>
          </a:r>
          <a:endParaRPr lang="en-US" dirty="0"/>
        </a:p>
      </dgm:t>
    </dgm:pt>
    <dgm:pt modelId="{F87D7C10-2744-42D7-B943-B913A1C45B58}" type="parTrans" cxnId="{9824A09C-A673-4B29-B6A7-4F4634D18C35}">
      <dgm:prSet/>
      <dgm:spPr/>
      <dgm:t>
        <a:bodyPr/>
        <a:lstStyle/>
        <a:p>
          <a:endParaRPr lang="en-US"/>
        </a:p>
      </dgm:t>
    </dgm:pt>
    <dgm:pt modelId="{C0185D7B-D5AC-41D5-8520-AE7C362895A3}" type="sibTrans" cxnId="{9824A09C-A673-4B29-B6A7-4F4634D18C35}">
      <dgm:prSet/>
      <dgm:spPr/>
      <dgm:t>
        <a:bodyPr/>
        <a:lstStyle/>
        <a:p>
          <a:endParaRPr lang="en-US"/>
        </a:p>
      </dgm:t>
    </dgm:pt>
    <dgm:pt modelId="{9D509ABA-C9A3-44B8-AA07-A18955A36C69}" type="pres">
      <dgm:prSet presAssocID="{E106A5D9-4B18-4491-A96B-040BE75CAB65}" presName="diagram" presStyleCnt="0">
        <dgm:presLayoutVars>
          <dgm:dir/>
          <dgm:resizeHandles val="exact"/>
        </dgm:presLayoutVars>
      </dgm:prSet>
      <dgm:spPr/>
    </dgm:pt>
    <dgm:pt modelId="{2CDD654F-441C-4003-AE87-C11928A200FB}" type="pres">
      <dgm:prSet presAssocID="{E38DC2A1-B655-4B00-BE1A-68283AC55F85}" presName="node" presStyleLbl="node1" presStyleIdx="0" presStyleCnt="5">
        <dgm:presLayoutVars>
          <dgm:bulletEnabled val="1"/>
        </dgm:presLayoutVars>
      </dgm:prSet>
      <dgm:spPr/>
    </dgm:pt>
    <dgm:pt modelId="{66D809D2-A0E7-4CFA-88DD-DDA52FB12E61}" type="pres">
      <dgm:prSet presAssocID="{69E5632B-73EA-4CF3-B6CC-81C7DD8A1317}" presName="sibTrans" presStyleCnt="0"/>
      <dgm:spPr/>
    </dgm:pt>
    <dgm:pt modelId="{E5487F13-918E-4D23-A6E3-7FD5CB2888FF}" type="pres">
      <dgm:prSet presAssocID="{C1848286-A4BB-4371-848C-7005501AD3D0}" presName="node" presStyleLbl="node1" presStyleIdx="1" presStyleCnt="5">
        <dgm:presLayoutVars>
          <dgm:bulletEnabled val="1"/>
        </dgm:presLayoutVars>
      </dgm:prSet>
      <dgm:spPr/>
    </dgm:pt>
    <dgm:pt modelId="{6FAFEA27-834D-48FA-ACF4-3D8EF9C18CB6}" type="pres">
      <dgm:prSet presAssocID="{8BE123C5-D54A-48DB-B6AE-527019D26684}" presName="sibTrans" presStyleCnt="0"/>
      <dgm:spPr/>
    </dgm:pt>
    <dgm:pt modelId="{F8D0E45C-0966-4D3F-96E2-6DFE0BF2CB76}" type="pres">
      <dgm:prSet presAssocID="{D5602417-9473-4B2F-BE74-AB50A4AA7E2A}" presName="node" presStyleLbl="node1" presStyleIdx="2" presStyleCnt="5">
        <dgm:presLayoutVars>
          <dgm:bulletEnabled val="1"/>
        </dgm:presLayoutVars>
      </dgm:prSet>
      <dgm:spPr/>
    </dgm:pt>
    <dgm:pt modelId="{D94109DE-5C17-4DFC-AC4E-8D49CADC5800}" type="pres">
      <dgm:prSet presAssocID="{1C0911DB-56DB-4CDE-8AD3-7743A145371E}" presName="sibTrans" presStyleCnt="0"/>
      <dgm:spPr/>
    </dgm:pt>
    <dgm:pt modelId="{B4C0D76B-AF58-4C1D-BCE9-E67A6142EC16}" type="pres">
      <dgm:prSet presAssocID="{C659FE1A-9E3C-4C8B-AE62-D5DB87ED1F75}" presName="node" presStyleLbl="node1" presStyleIdx="3" presStyleCnt="5">
        <dgm:presLayoutVars>
          <dgm:bulletEnabled val="1"/>
        </dgm:presLayoutVars>
      </dgm:prSet>
      <dgm:spPr/>
    </dgm:pt>
    <dgm:pt modelId="{6D3E7C7F-3F13-41FB-A6CF-B6519C68DDF9}" type="pres">
      <dgm:prSet presAssocID="{36B5C4C2-2D6A-420A-B051-B9B9077B6F67}" presName="sibTrans" presStyleCnt="0"/>
      <dgm:spPr/>
    </dgm:pt>
    <dgm:pt modelId="{60B21535-5D68-41F7-91EF-3D2DC37F88C3}" type="pres">
      <dgm:prSet presAssocID="{4338318D-77D8-4ABC-890E-FEA8837A1873}" presName="node" presStyleLbl="node1" presStyleIdx="4" presStyleCnt="5">
        <dgm:presLayoutVars>
          <dgm:bulletEnabled val="1"/>
        </dgm:presLayoutVars>
      </dgm:prSet>
      <dgm:spPr/>
    </dgm:pt>
  </dgm:ptLst>
  <dgm:cxnLst>
    <dgm:cxn modelId="{0C210F0A-06EE-406D-AB95-C8E86FF1E6B5}" type="presOf" srcId="{4338318D-77D8-4ABC-890E-FEA8837A1873}" destId="{60B21535-5D68-41F7-91EF-3D2DC37F88C3}" srcOrd="0" destOrd="0" presId="urn:microsoft.com/office/officeart/2005/8/layout/default"/>
    <dgm:cxn modelId="{8D334C0E-AD71-4ABC-BA80-B45D0802D06F}" type="presOf" srcId="{C659FE1A-9E3C-4C8B-AE62-D5DB87ED1F75}" destId="{B4C0D76B-AF58-4C1D-BCE9-E67A6142EC16}" srcOrd="0" destOrd="0" presId="urn:microsoft.com/office/officeart/2005/8/layout/default"/>
    <dgm:cxn modelId="{A06E2913-8087-4EA2-872D-BBCF2A790960}" srcId="{E106A5D9-4B18-4491-A96B-040BE75CAB65}" destId="{C1848286-A4BB-4371-848C-7005501AD3D0}" srcOrd="1" destOrd="0" parTransId="{01C8DC37-5B12-44D2-96FC-FEF595561645}" sibTransId="{8BE123C5-D54A-48DB-B6AE-527019D26684}"/>
    <dgm:cxn modelId="{6D61DC2B-8EF0-4C7D-9AFB-25236930706B}" type="presOf" srcId="{D5602417-9473-4B2F-BE74-AB50A4AA7E2A}" destId="{F8D0E45C-0966-4D3F-96E2-6DFE0BF2CB76}" srcOrd="0" destOrd="0" presId="urn:microsoft.com/office/officeart/2005/8/layout/default"/>
    <dgm:cxn modelId="{82B3EA57-64F4-408C-9BA0-80462C26600C}" type="presOf" srcId="{E38DC2A1-B655-4B00-BE1A-68283AC55F85}" destId="{2CDD654F-441C-4003-AE87-C11928A200FB}" srcOrd="0" destOrd="0" presId="urn:microsoft.com/office/officeart/2005/8/layout/default"/>
    <dgm:cxn modelId="{9824A09C-A673-4B29-B6A7-4F4634D18C35}" srcId="{E106A5D9-4B18-4491-A96B-040BE75CAB65}" destId="{4338318D-77D8-4ABC-890E-FEA8837A1873}" srcOrd="4" destOrd="0" parTransId="{F87D7C10-2744-42D7-B943-B913A1C45B58}" sibTransId="{C0185D7B-D5AC-41D5-8520-AE7C362895A3}"/>
    <dgm:cxn modelId="{F57E44A5-62F5-4AE7-86BC-B4938356C39C}" srcId="{E106A5D9-4B18-4491-A96B-040BE75CAB65}" destId="{C659FE1A-9E3C-4C8B-AE62-D5DB87ED1F75}" srcOrd="3" destOrd="0" parTransId="{65EF8265-33E1-4FC6-98AA-8B05D650E3AE}" sibTransId="{36B5C4C2-2D6A-420A-B051-B9B9077B6F67}"/>
    <dgm:cxn modelId="{83E0AAB2-C1D5-4F83-B562-9FAB9EB0F67B}" srcId="{E106A5D9-4B18-4491-A96B-040BE75CAB65}" destId="{E38DC2A1-B655-4B00-BE1A-68283AC55F85}" srcOrd="0" destOrd="0" parTransId="{FD3707E2-843C-49C8-820F-2552B177CBEE}" sibTransId="{69E5632B-73EA-4CF3-B6CC-81C7DD8A1317}"/>
    <dgm:cxn modelId="{266567CC-C93A-4606-832D-2DAA4E8F9D16}" srcId="{E106A5D9-4B18-4491-A96B-040BE75CAB65}" destId="{D5602417-9473-4B2F-BE74-AB50A4AA7E2A}" srcOrd="2" destOrd="0" parTransId="{AC4A8849-3CB5-463C-9C9A-063231636A6D}" sibTransId="{1C0911DB-56DB-4CDE-8AD3-7743A145371E}"/>
    <dgm:cxn modelId="{209152D0-2665-4C0F-9454-6FE52F09A3F6}" type="presOf" srcId="{C1848286-A4BB-4371-848C-7005501AD3D0}" destId="{E5487F13-918E-4D23-A6E3-7FD5CB2888FF}" srcOrd="0" destOrd="0" presId="urn:microsoft.com/office/officeart/2005/8/layout/default"/>
    <dgm:cxn modelId="{D410E9F2-2707-4FAC-99CC-C074C684C141}" type="presOf" srcId="{E106A5D9-4B18-4491-A96B-040BE75CAB65}" destId="{9D509ABA-C9A3-44B8-AA07-A18955A36C69}" srcOrd="0" destOrd="0" presId="urn:microsoft.com/office/officeart/2005/8/layout/default"/>
    <dgm:cxn modelId="{7A91E4B1-C126-4783-BF39-DA7A249FE0FD}" type="presParOf" srcId="{9D509ABA-C9A3-44B8-AA07-A18955A36C69}" destId="{2CDD654F-441C-4003-AE87-C11928A200FB}" srcOrd="0" destOrd="0" presId="urn:microsoft.com/office/officeart/2005/8/layout/default"/>
    <dgm:cxn modelId="{BC42E59D-8E1D-474A-BE0C-77CDDA84E7D3}" type="presParOf" srcId="{9D509ABA-C9A3-44B8-AA07-A18955A36C69}" destId="{66D809D2-A0E7-4CFA-88DD-DDA52FB12E61}" srcOrd="1" destOrd="0" presId="urn:microsoft.com/office/officeart/2005/8/layout/default"/>
    <dgm:cxn modelId="{9F08CE29-D979-4445-BE94-4E120814DBF8}" type="presParOf" srcId="{9D509ABA-C9A3-44B8-AA07-A18955A36C69}" destId="{E5487F13-918E-4D23-A6E3-7FD5CB2888FF}" srcOrd="2" destOrd="0" presId="urn:microsoft.com/office/officeart/2005/8/layout/default"/>
    <dgm:cxn modelId="{44B535EC-AF0A-4546-BC9B-6849E34988CD}" type="presParOf" srcId="{9D509ABA-C9A3-44B8-AA07-A18955A36C69}" destId="{6FAFEA27-834D-48FA-ACF4-3D8EF9C18CB6}" srcOrd="3" destOrd="0" presId="urn:microsoft.com/office/officeart/2005/8/layout/default"/>
    <dgm:cxn modelId="{796D563C-E019-4154-9530-FE42D05512D1}" type="presParOf" srcId="{9D509ABA-C9A3-44B8-AA07-A18955A36C69}" destId="{F8D0E45C-0966-4D3F-96E2-6DFE0BF2CB76}" srcOrd="4" destOrd="0" presId="urn:microsoft.com/office/officeart/2005/8/layout/default"/>
    <dgm:cxn modelId="{D572527E-5EB8-4FD8-ADC5-0749D064D326}" type="presParOf" srcId="{9D509ABA-C9A3-44B8-AA07-A18955A36C69}" destId="{D94109DE-5C17-4DFC-AC4E-8D49CADC5800}" srcOrd="5" destOrd="0" presId="urn:microsoft.com/office/officeart/2005/8/layout/default"/>
    <dgm:cxn modelId="{BCF2F58F-74A2-4E4B-8C00-1E3467E1F6B3}" type="presParOf" srcId="{9D509ABA-C9A3-44B8-AA07-A18955A36C69}" destId="{B4C0D76B-AF58-4C1D-BCE9-E67A6142EC16}" srcOrd="6" destOrd="0" presId="urn:microsoft.com/office/officeart/2005/8/layout/default"/>
    <dgm:cxn modelId="{088F43F8-5948-40AE-80C2-AAECCDE1DCEB}" type="presParOf" srcId="{9D509ABA-C9A3-44B8-AA07-A18955A36C69}" destId="{6D3E7C7F-3F13-41FB-A6CF-B6519C68DDF9}" srcOrd="7" destOrd="0" presId="urn:microsoft.com/office/officeart/2005/8/layout/default"/>
    <dgm:cxn modelId="{E432CF20-17B5-464E-8162-374A1113D1A2}" type="presParOf" srcId="{9D509ABA-C9A3-44B8-AA07-A18955A36C69}" destId="{60B21535-5D68-41F7-91EF-3D2DC37F88C3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D6558B-4891-4BE9-9BD2-F6DC37F83CC9}">
      <dsp:nvSpPr>
        <dsp:cNvPr id="0" name=""/>
        <dsp:cNvSpPr/>
      </dsp:nvSpPr>
      <dsp:spPr>
        <a:xfrm>
          <a:off x="0" y="28559"/>
          <a:ext cx="10515600" cy="8634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600" kern="1200"/>
            <a:t>Evenwicht tussen Competentie en Autonomie </a:t>
          </a:r>
          <a:endParaRPr lang="en-US" sz="3600" kern="1200"/>
        </a:p>
      </dsp:txBody>
      <dsp:txXfrm>
        <a:off x="42151" y="70710"/>
        <a:ext cx="10431298" cy="779158"/>
      </dsp:txXfrm>
    </dsp:sp>
    <dsp:sp modelId="{181E265F-770B-462A-8F86-387EECB2D277}">
      <dsp:nvSpPr>
        <dsp:cNvPr id="0" name=""/>
        <dsp:cNvSpPr/>
      </dsp:nvSpPr>
      <dsp:spPr>
        <a:xfrm>
          <a:off x="0" y="995699"/>
          <a:ext cx="10515600" cy="8634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600" kern="1200"/>
            <a:t>Kenmerken </a:t>
          </a:r>
          <a:endParaRPr lang="en-US" sz="3600" kern="1200"/>
        </a:p>
      </dsp:txBody>
      <dsp:txXfrm>
        <a:off x="42151" y="1037850"/>
        <a:ext cx="10431298" cy="779158"/>
      </dsp:txXfrm>
    </dsp:sp>
    <dsp:sp modelId="{7A9FB8FB-0F69-49D7-B55D-095F386CFADC}">
      <dsp:nvSpPr>
        <dsp:cNvPr id="0" name=""/>
        <dsp:cNvSpPr/>
      </dsp:nvSpPr>
      <dsp:spPr>
        <a:xfrm>
          <a:off x="0" y="1859159"/>
          <a:ext cx="10515600" cy="1937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45720" rIns="256032" bIns="4572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l-BE" sz="2800" kern="1200" dirty="0"/>
            <a:t>Opvallend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l-BE" sz="2800" kern="1200"/>
            <a:t>Verwacht</a:t>
          </a:r>
          <a:endParaRPr lang="en-US" sz="2800" kern="120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l-BE" sz="2800" kern="1200" dirty="0"/>
            <a:t>Eenvoudig of complexe taak 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nl-BE" sz="2800" kern="1200"/>
            <a:t>Rechtvaardigheid </a:t>
          </a:r>
          <a:endParaRPr lang="en-US" sz="2800" kern="1200"/>
        </a:p>
      </dsp:txBody>
      <dsp:txXfrm>
        <a:off x="0" y="1859159"/>
        <a:ext cx="10515600" cy="19375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6A3D7C-7DDF-4A2A-912B-EA85FE077F7C}">
      <dsp:nvSpPr>
        <dsp:cNvPr id="0" name=""/>
        <dsp:cNvSpPr/>
      </dsp:nvSpPr>
      <dsp:spPr>
        <a:xfrm>
          <a:off x="753797" y="393387"/>
          <a:ext cx="2089045" cy="208904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kern="1200" dirty="0"/>
            <a:t>Keuze</a:t>
          </a:r>
        </a:p>
      </dsp:txBody>
      <dsp:txXfrm>
        <a:off x="1032336" y="758970"/>
        <a:ext cx="1531966" cy="940070"/>
      </dsp:txXfrm>
    </dsp:sp>
    <dsp:sp modelId="{834E6983-FCEE-4AD6-AA81-851F1FF0A326}">
      <dsp:nvSpPr>
        <dsp:cNvPr id="0" name=""/>
        <dsp:cNvSpPr/>
      </dsp:nvSpPr>
      <dsp:spPr>
        <a:xfrm>
          <a:off x="1507594" y="1699040"/>
          <a:ext cx="2089045" cy="208904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kern="1200"/>
            <a:t>Rationale </a:t>
          </a:r>
        </a:p>
      </dsp:txBody>
      <dsp:txXfrm>
        <a:off x="2146494" y="2238711"/>
        <a:ext cx="1253427" cy="1148975"/>
      </dsp:txXfrm>
    </dsp:sp>
    <dsp:sp modelId="{F470FFD7-303C-481B-BBDE-05821BD63123}">
      <dsp:nvSpPr>
        <dsp:cNvPr id="0" name=""/>
        <dsp:cNvSpPr/>
      </dsp:nvSpPr>
      <dsp:spPr>
        <a:xfrm>
          <a:off x="0" y="1699040"/>
          <a:ext cx="2089045" cy="208904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kern="1200"/>
            <a:t>Empathie</a:t>
          </a:r>
        </a:p>
      </dsp:txBody>
      <dsp:txXfrm>
        <a:off x="196718" y="2238711"/>
        <a:ext cx="1253427" cy="11489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E66FC1-0520-48A8-AEDB-30052D26518C}">
      <dsp:nvSpPr>
        <dsp:cNvPr id="0" name=""/>
        <dsp:cNvSpPr/>
      </dsp:nvSpPr>
      <dsp:spPr>
        <a:xfrm>
          <a:off x="3082131" y="0"/>
          <a:ext cx="4351338" cy="4351338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80BD0D-D04A-45E8-9BD5-7F26731C7EC8}">
      <dsp:nvSpPr>
        <dsp:cNvPr id="0" name=""/>
        <dsp:cNvSpPr/>
      </dsp:nvSpPr>
      <dsp:spPr>
        <a:xfrm>
          <a:off x="3495508" y="413377"/>
          <a:ext cx="1697021" cy="169702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kern="1200" dirty="0"/>
            <a:t>Autonomie ondersteuning </a:t>
          </a:r>
        </a:p>
      </dsp:txBody>
      <dsp:txXfrm>
        <a:off x="3578350" y="496219"/>
        <a:ext cx="1531337" cy="1531337"/>
      </dsp:txXfrm>
    </dsp:sp>
    <dsp:sp modelId="{43AAD180-8BF0-44C4-9434-B0BC5E3295F3}">
      <dsp:nvSpPr>
        <dsp:cNvPr id="0" name=""/>
        <dsp:cNvSpPr/>
      </dsp:nvSpPr>
      <dsp:spPr>
        <a:xfrm>
          <a:off x="5323070" y="413377"/>
          <a:ext cx="1697021" cy="1697021"/>
        </a:xfrm>
        <a:prstGeom prst="roundRect">
          <a:avLst/>
        </a:prstGeom>
        <a:solidFill>
          <a:schemeClr val="accent2">
            <a:hueOff val="-1704332"/>
            <a:satOff val="-2273"/>
            <a:lumOff val="-67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kern="1200" dirty="0"/>
            <a:t>Controle</a:t>
          </a:r>
        </a:p>
      </dsp:txBody>
      <dsp:txXfrm>
        <a:off x="5405912" y="496219"/>
        <a:ext cx="1531337" cy="1531337"/>
      </dsp:txXfrm>
    </dsp:sp>
    <dsp:sp modelId="{1C300B0D-5066-415F-8FA6-718C699C27B9}">
      <dsp:nvSpPr>
        <dsp:cNvPr id="0" name=""/>
        <dsp:cNvSpPr/>
      </dsp:nvSpPr>
      <dsp:spPr>
        <a:xfrm>
          <a:off x="3495508" y="2240939"/>
          <a:ext cx="1697021" cy="1697021"/>
        </a:xfrm>
        <a:prstGeom prst="roundRect">
          <a:avLst/>
        </a:prstGeom>
        <a:solidFill>
          <a:schemeClr val="accent2">
            <a:hueOff val="-3408665"/>
            <a:satOff val="-4547"/>
            <a:lumOff val="-135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kern="1200"/>
            <a:t>Structuur </a:t>
          </a:r>
          <a:endParaRPr lang="nl-BE" sz="1800" kern="1200" dirty="0"/>
        </a:p>
      </dsp:txBody>
      <dsp:txXfrm>
        <a:off x="3578350" y="2323781"/>
        <a:ext cx="1531337" cy="1531337"/>
      </dsp:txXfrm>
    </dsp:sp>
    <dsp:sp modelId="{2A62444C-3FE7-4060-B75A-62958F6EC2FB}">
      <dsp:nvSpPr>
        <dsp:cNvPr id="0" name=""/>
        <dsp:cNvSpPr/>
      </dsp:nvSpPr>
      <dsp:spPr>
        <a:xfrm>
          <a:off x="5323070" y="2240939"/>
          <a:ext cx="1697021" cy="1697021"/>
        </a:xfrm>
        <a:prstGeom prst="roundRect">
          <a:avLst/>
        </a:prstGeom>
        <a:solidFill>
          <a:schemeClr val="accent2">
            <a:hueOff val="-5112997"/>
            <a:satOff val="-6820"/>
            <a:lumOff val="-20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kern="1200" dirty="0"/>
            <a:t>Chaos / laissez-faire </a:t>
          </a:r>
        </a:p>
      </dsp:txBody>
      <dsp:txXfrm>
        <a:off x="5405912" y="2323781"/>
        <a:ext cx="1531337" cy="153133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DD654F-441C-4003-AE87-C11928A200FB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u="sng" kern="1200" dirty="0"/>
            <a:t>Variatie</a:t>
          </a:r>
          <a:r>
            <a:rPr lang="nl-BE" sz="1800" kern="1200" dirty="0"/>
            <a:t>: Als verzorgende mag ik boodschappen doen, koken, de was en de plas, maar net zo goed even een babbel doen met cliënten. </a:t>
          </a:r>
        </a:p>
      </dsp:txBody>
      <dsp:txXfrm>
        <a:off x="0" y="39687"/>
        <a:ext cx="3286125" cy="1971675"/>
      </dsp:txXfrm>
    </dsp:sp>
    <dsp:sp modelId="{E5487F13-918E-4D23-A6E3-7FD5CB2888FF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u="sng" kern="1200" dirty="0"/>
            <a:t>Taakidentiteit</a:t>
          </a:r>
          <a:r>
            <a:rPr lang="nl-BE" sz="1800" kern="1200" dirty="0"/>
            <a:t>:  Ik mag de Oekraïense families opvolgen – heerlijk om te zien hoe mensen open bloeien als ze een goede plek gevonden hebben </a:t>
          </a:r>
        </a:p>
      </dsp:txBody>
      <dsp:txXfrm>
        <a:off x="3614737" y="39687"/>
        <a:ext cx="3286125" cy="1971675"/>
      </dsp:txXfrm>
    </dsp:sp>
    <dsp:sp modelId="{F8D0E45C-0966-4D3F-96E2-6DFE0BF2CB76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u="sng" kern="1200" dirty="0"/>
            <a:t>Taaksignificantie</a:t>
          </a:r>
          <a:r>
            <a:rPr lang="nl-BE" sz="1800" kern="1200" dirty="0"/>
            <a:t>: Je weet het nooit zeker, maar na de laatste BOB-campagne daalde het aantal dodelijke ongevallen na alcoholgebruik. Het idee dat ik daaraan heb bijgedragen, doet deugd.</a:t>
          </a:r>
        </a:p>
      </dsp:txBody>
      <dsp:txXfrm>
        <a:off x="7229475" y="39687"/>
        <a:ext cx="3286125" cy="1971675"/>
      </dsp:txXfrm>
    </dsp:sp>
    <dsp:sp modelId="{B4C0D76B-AF58-4C1D-BCE9-E67A6142EC16}">
      <dsp:nvSpPr>
        <dsp:cNvPr id="0" name=""/>
        <dsp:cNvSpPr/>
      </dsp:nvSpPr>
      <dsp:spPr>
        <a:xfrm>
          <a:off x="1807368" y="2339975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u="sng" kern="1200" dirty="0"/>
            <a:t>Autonomie: </a:t>
          </a:r>
          <a:r>
            <a:rPr lang="nl-BE" sz="1800" kern="1200" dirty="0"/>
            <a:t>Ik mag thuis werken, maar moet wel beschikbaar zijn tussen 9 en 16u. Dan kan ik nog mijn dochter niet gewoon naar school brengen  </a:t>
          </a:r>
          <a:endParaRPr lang="en-US" sz="1800" kern="1200" dirty="0"/>
        </a:p>
      </dsp:txBody>
      <dsp:txXfrm>
        <a:off x="1807368" y="2339975"/>
        <a:ext cx="3286125" cy="1971675"/>
      </dsp:txXfrm>
    </dsp:sp>
    <dsp:sp modelId="{60B21535-5D68-41F7-91EF-3D2DC37F88C3}">
      <dsp:nvSpPr>
        <dsp:cNvPr id="0" name=""/>
        <dsp:cNvSpPr/>
      </dsp:nvSpPr>
      <dsp:spPr>
        <a:xfrm>
          <a:off x="5422106" y="2339975"/>
          <a:ext cx="3286125" cy="197167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b="1" u="sng" kern="1200" dirty="0"/>
            <a:t>Feedback</a:t>
          </a:r>
          <a:r>
            <a:rPr lang="nl-BE" sz="1800" kern="1200" dirty="0"/>
            <a:t>: Ik schrijf adviezen uit voor subsidies, maar of mensen ze nu krijgen of niet, weet ik eigenlijk niet goed…  </a:t>
          </a:r>
          <a:endParaRPr lang="en-US" sz="1800" kern="1200" dirty="0"/>
        </a:p>
      </dsp:txBody>
      <dsp:txXfrm>
        <a:off x="5422106" y="2339975"/>
        <a:ext cx="3286125" cy="1971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ABA429-2D1D-41A3-A4AD-CA9C9B316C35}" type="datetimeFigureOut">
              <a:rPr lang="en-GB" smtClean="0"/>
              <a:t>10/06/2023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047275-706D-4052-B60E-D9BBAACD9F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5613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2D860-FB03-43ED-A332-152069491F9C}" type="datetimeFigureOut">
              <a:rPr lang="en-GB" smtClean="0"/>
              <a:t>08/06/2023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4DFAD-E20B-42EB-9AF3-37542539E8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594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57C2-8D60-4760-88CB-024AF3EEC641}" type="slidenum">
              <a:rPr lang="nl-BE" smtClean="0"/>
              <a:pPr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787755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Do not modify the notes in this section to avoid tampering with the Poll Everywhere activity.
More info at polleverywhere.com/support
Take away?
https://www.polleverywhere.com/free_text_polls/RUYKxjvS2jSc4mhrvIVmY</a:t>
            </a:r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4DFAD-E20B-42EB-9AF3-37542539E85B}" type="slidenum">
              <a:rPr lang="en-GB" smtClean="0"/>
              <a:t>38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A1E947-2453-B5B8-BE32-DBE7536745F5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07032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Bouwvakker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257C2-8D60-4760-88CB-024AF3EEC641}" type="slidenum">
              <a:rPr lang="nl-BE" smtClean="0"/>
              <a:pPr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30100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D23E07-C9F3-4C3F-B48A-EC08690AD0C1}" type="slidenum">
              <a:rPr lang="en-GB"/>
              <a:pPr/>
              <a:t>6</a:t>
            </a:fld>
            <a:endParaRPr lang="en-GB"/>
          </a:p>
        </p:txBody>
      </p:sp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1022375" y="704789"/>
            <a:ext cx="4938784" cy="347576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3786" tIns="41893" rIns="83786" bIns="41893" anchor="ctr"/>
          <a:lstStyle/>
          <a:p>
            <a:endParaRPr lang="nl-BE"/>
          </a:p>
        </p:txBody>
      </p:sp>
      <p:sp>
        <p:nvSpPr>
          <p:cNvPr id="1741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98207" y="4403554"/>
            <a:ext cx="5587120" cy="417091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666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4D23E07-C9F3-4C3F-B48A-EC08690AD0C1}" type="slidenum">
              <a:rPr lang="en-GB"/>
              <a:pPr/>
              <a:t>7</a:t>
            </a:fld>
            <a:endParaRPr lang="en-GB"/>
          </a:p>
        </p:txBody>
      </p:sp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1022375" y="704789"/>
            <a:ext cx="4938784" cy="347576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83786" tIns="41893" rIns="83786" bIns="41893" anchor="ctr"/>
          <a:lstStyle/>
          <a:p>
            <a:endParaRPr lang="nl-BE"/>
          </a:p>
        </p:txBody>
      </p:sp>
      <p:sp>
        <p:nvSpPr>
          <p:cNvPr id="1741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98207" y="4403554"/>
            <a:ext cx="5587120" cy="417091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415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
Poll Title: Do not modify the notes in this section to avoid tampering with the Poll Everywhere activity.
More info at polleverywhere.com/support
Waar zou u zichzelf situeren tussen de verschillende types van motivatie?
https://www.polleverywhere.com/clickable_images/VSPeMEUUfJR5Kt7I7gMwx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4DFAD-E20B-42EB-9AF3-37542539E85B}" type="slidenum">
              <a:rPr lang="en-GB" smtClean="0"/>
              <a:t>8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BB5435-D3D8-FD3C-DB83-BF78A88172FC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17323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4DFAD-E20B-42EB-9AF3-37542539E85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960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4DFAD-E20B-42EB-9AF3-37542539E85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208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
Poll Title: Do not modify the notes in this section to avoid tampering with the Poll Everywhere activity.
More info at polleverywhere.com/support
Welk mensbeeld wordt er gehanteerd binnen uw organisatie?
https://www.polleverywhere.com/multiple_choice_polls/vNeAtMQt6qtP0u2HCjXg7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4DFAD-E20B-42EB-9AF3-37542539E85B}" type="slidenum">
              <a:rPr lang="en-GB" smtClean="0"/>
              <a:t>19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207897-779F-7806-3D88-2A5D46E899D8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83385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/>
              <a:t>
Poll Title: Do not modify the notes in this section to avoid tampering with the Poll Everywhere activity.
More info at polleverywhere.com/support
Waar zou u de stijl van uw leidinggevende situeren?
https://www.polleverywhere.com/clickable_images/T5GvS9xm9KlgSYmKtnnbR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4DFAD-E20B-42EB-9AF3-37542539E85B}" type="slidenum">
              <a:rPr lang="en-GB" smtClean="0"/>
              <a:t>29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D4A452-7D13-502F-4344-A6E805C16AEE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42935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1955C-D53E-45D5-A1A0-8CE274C0E6ED}" type="datetime1">
              <a:rPr lang="en-US" smtClean="0"/>
              <a:t>6/8/2023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C5421-CDEA-44BC-B82C-F69811269188}" type="datetime1">
              <a:rPr lang="en-US" smtClean="0"/>
              <a:t>6/8/2023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AED07-BBAB-44C2-8AA8-FB343F940F2C}" type="datetime1">
              <a:rPr lang="en-US" smtClean="0"/>
              <a:t>6/8/2023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E1BB1-6654-430D-A83F-620A26DBFA12}" type="datetime1">
              <a:rPr lang="en-US" smtClean="0"/>
              <a:t>6/8/2023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C2ECF-5B2F-4845-99ED-1CA5E3F83813}" type="datetime1">
              <a:rPr lang="en-US" smtClean="0"/>
              <a:t>6/8/2023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C4565-5C7A-4986-B73F-305170357886}" type="datetime1">
              <a:rPr lang="en-US" smtClean="0"/>
              <a:t>6/8/2023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4FAA9-5F07-4CC5-869A-6A6482586A76}" type="datetime1">
              <a:rPr lang="en-US" smtClean="0"/>
              <a:t>6/8/2023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F3914-F8A0-420C-B414-FA541D6CDFE2}" type="datetime1">
              <a:rPr lang="en-US" smtClean="0"/>
              <a:t>6/8/2023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C092-C419-46B1-9FC3-A7F3E5ABF6FF}" type="datetime1">
              <a:rPr lang="en-US" smtClean="0"/>
              <a:t>6/8/2023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0" y="0"/>
            <a:ext cx="12192000" cy="6408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>
              <a:solidFill>
                <a:srgbClr val="FFFFFF"/>
              </a:solidFill>
            </a:endParaRPr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5040000" y="2304000"/>
            <a:ext cx="6792000" cy="18002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en typ de titel van de sectie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5040000" y="4419108"/>
            <a:ext cx="6792000" cy="10800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en typ de subtitel van de sectie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5109065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F7BCB-A9C4-4740-B912-35824D817DA1}" type="datetime1">
              <a:rPr lang="nl-BE" smtClean="0"/>
              <a:t>10/06/2023</a:t>
            </a:fld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idx="1" hasCustomPrompt="1"/>
          </p:nvPr>
        </p:nvSpPr>
        <p:spPr>
          <a:xfrm>
            <a:off x="720000" y="1349999"/>
            <a:ext cx="11112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/>
            </a:lvl1pPr>
          </a:lstStyle>
          <a:p>
            <a:pPr lvl="0"/>
            <a:r>
              <a:rPr lang="nl-NL" dirty="0"/>
              <a:t>Klik en typ de tekst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73628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gradFill flip="none" rotWithShape="1">
            <a:gsLst>
              <a:gs pos="0">
                <a:srgbClr val="1C4366">
                  <a:shade val="30000"/>
                  <a:satMod val="115000"/>
                </a:srgbClr>
              </a:gs>
              <a:gs pos="50000">
                <a:srgbClr val="1C4366">
                  <a:shade val="67500"/>
                  <a:satMod val="115000"/>
                </a:srgbClr>
              </a:gs>
              <a:gs pos="100000">
                <a:srgbClr val="1C4366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235481"/>
                </a:solidFill>
              </a:defRPr>
            </a:lvl1pPr>
            <a:lvl2pPr>
              <a:defRPr>
                <a:solidFill>
                  <a:srgbClr val="235481"/>
                </a:solidFill>
              </a:defRPr>
            </a:lvl2pPr>
            <a:lvl3pPr>
              <a:defRPr>
                <a:solidFill>
                  <a:srgbClr val="235481"/>
                </a:solidFill>
              </a:defRPr>
            </a:lvl3pPr>
            <a:lvl4pPr>
              <a:defRPr>
                <a:solidFill>
                  <a:srgbClr val="235481"/>
                </a:solidFill>
              </a:defRPr>
            </a:lvl4pPr>
            <a:lvl5pPr>
              <a:defRPr>
                <a:solidFill>
                  <a:srgbClr val="23548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5174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B24BC43C-1187-49BD-BFDD-9CC1C5915E87}" type="datetime1">
              <a:rPr lang="en-US" smtClean="0"/>
              <a:t>6/8/2023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425174"/>
            <a:ext cx="4114800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425174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DEA13-09FA-4698-838A-949756E3EB7A}" type="datetime1">
              <a:rPr lang="en-US" smtClean="0"/>
              <a:t>6/8/2023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gradFill flip="none" rotWithShape="1">
            <a:gsLst>
              <a:gs pos="0">
                <a:srgbClr val="1C4366">
                  <a:shade val="30000"/>
                  <a:satMod val="115000"/>
                </a:srgbClr>
              </a:gs>
              <a:gs pos="50000">
                <a:srgbClr val="1C4366">
                  <a:shade val="67500"/>
                  <a:satMod val="115000"/>
                </a:srgbClr>
              </a:gs>
              <a:gs pos="100000">
                <a:srgbClr val="1C4366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47850"/>
            <a:ext cx="5149700" cy="4351338"/>
          </a:xfrm>
        </p:spPr>
        <p:txBody>
          <a:bodyPr/>
          <a:lstStyle>
            <a:lvl1pPr>
              <a:defRPr>
                <a:solidFill>
                  <a:srgbClr val="235481"/>
                </a:solidFill>
              </a:defRPr>
            </a:lvl1pPr>
            <a:lvl2pPr>
              <a:defRPr>
                <a:solidFill>
                  <a:srgbClr val="235481"/>
                </a:solidFill>
              </a:defRPr>
            </a:lvl2pPr>
            <a:lvl3pPr>
              <a:defRPr>
                <a:solidFill>
                  <a:srgbClr val="235481"/>
                </a:solidFill>
              </a:defRPr>
            </a:lvl3pPr>
            <a:lvl4pPr>
              <a:defRPr>
                <a:solidFill>
                  <a:srgbClr val="235481"/>
                </a:solidFill>
              </a:defRPr>
            </a:lvl4pPr>
            <a:lvl5pPr>
              <a:defRPr>
                <a:solidFill>
                  <a:srgbClr val="23548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2524" y="1847850"/>
            <a:ext cx="5191276" cy="4351338"/>
          </a:xfrm>
        </p:spPr>
        <p:txBody>
          <a:bodyPr/>
          <a:lstStyle>
            <a:lvl1pPr>
              <a:defRPr>
                <a:solidFill>
                  <a:srgbClr val="235481"/>
                </a:solidFill>
              </a:defRPr>
            </a:lvl1pPr>
            <a:lvl2pPr>
              <a:defRPr>
                <a:solidFill>
                  <a:srgbClr val="235481"/>
                </a:solidFill>
              </a:defRPr>
            </a:lvl2pPr>
            <a:lvl3pPr>
              <a:defRPr>
                <a:solidFill>
                  <a:srgbClr val="235481"/>
                </a:solidFill>
              </a:defRPr>
            </a:lvl3pPr>
            <a:lvl4pPr>
              <a:defRPr>
                <a:solidFill>
                  <a:srgbClr val="235481"/>
                </a:solidFill>
              </a:defRPr>
            </a:lvl4pPr>
            <a:lvl5pPr>
              <a:defRPr>
                <a:solidFill>
                  <a:srgbClr val="23548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415342"/>
            <a:ext cx="2743200" cy="365125"/>
          </a:xfrm>
        </p:spPr>
        <p:txBody>
          <a:bodyPr/>
          <a:lstStyle>
            <a:lvl1pPr>
              <a:defRPr>
                <a:solidFill>
                  <a:srgbClr val="2F83A1"/>
                </a:solidFill>
              </a:defRPr>
            </a:lvl1pPr>
          </a:lstStyle>
          <a:p>
            <a:fld id="{1F26EBFD-7578-4F27-89EF-6577893B6EEC}" type="datetime1">
              <a:rPr lang="en-US" smtClean="0"/>
              <a:t>6/8/2023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415342"/>
            <a:ext cx="4114800" cy="365125"/>
          </a:xfrm>
        </p:spPr>
        <p:txBody>
          <a:bodyPr/>
          <a:lstStyle>
            <a:lvl1pPr>
              <a:defRPr>
                <a:solidFill>
                  <a:srgbClr val="2F83A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415342"/>
            <a:ext cx="2743200" cy="365125"/>
          </a:xfrm>
        </p:spPr>
        <p:txBody>
          <a:bodyPr/>
          <a:lstStyle>
            <a:lvl1pPr>
              <a:defRPr>
                <a:solidFill>
                  <a:srgbClr val="2F83A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90688"/>
            <a:ext cx="5211151" cy="580256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2261419"/>
            <a:ext cx="5211151" cy="3937769"/>
          </a:xfrm>
        </p:spPr>
        <p:txBody>
          <a:bodyPr/>
          <a:lstStyle>
            <a:lvl1pPr>
              <a:defRPr>
                <a:solidFill>
                  <a:srgbClr val="235481"/>
                </a:solidFill>
              </a:defRPr>
            </a:lvl1pPr>
            <a:lvl2pPr>
              <a:defRPr>
                <a:solidFill>
                  <a:srgbClr val="235481"/>
                </a:solidFill>
              </a:defRPr>
            </a:lvl2pPr>
            <a:lvl3pPr>
              <a:defRPr>
                <a:solidFill>
                  <a:srgbClr val="235481"/>
                </a:solidFill>
              </a:defRPr>
            </a:lvl3pPr>
            <a:lvl4pPr>
              <a:defRPr>
                <a:solidFill>
                  <a:srgbClr val="235481"/>
                </a:solidFill>
              </a:defRPr>
            </a:lvl4pPr>
            <a:lvl5pPr>
              <a:defRPr>
                <a:solidFill>
                  <a:srgbClr val="23548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42812" y="1681163"/>
            <a:ext cx="5212576" cy="58025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42812" y="2251894"/>
            <a:ext cx="5212576" cy="3937769"/>
          </a:xfrm>
        </p:spPr>
        <p:txBody>
          <a:bodyPr/>
          <a:lstStyle>
            <a:lvl1pPr>
              <a:defRPr>
                <a:solidFill>
                  <a:srgbClr val="235481"/>
                </a:solidFill>
              </a:defRPr>
            </a:lvl1pPr>
            <a:lvl2pPr>
              <a:defRPr>
                <a:solidFill>
                  <a:srgbClr val="235481"/>
                </a:solidFill>
              </a:defRPr>
            </a:lvl2pPr>
            <a:lvl3pPr>
              <a:defRPr>
                <a:solidFill>
                  <a:srgbClr val="235481"/>
                </a:solidFill>
              </a:defRPr>
            </a:lvl3pPr>
            <a:lvl4pPr>
              <a:defRPr>
                <a:solidFill>
                  <a:srgbClr val="235481"/>
                </a:solidFill>
              </a:defRPr>
            </a:lvl4pPr>
            <a:lvl5pPr>
              <a:defRPr>
                <a:solidFill>
                  <a:srgbClr val="23548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gradFill flip="none" rotWithShape="1">
            <a:gsLst>
              <a:gs pos="0">
                <a:srgbClr val="1C4366">
                  <a:shade val="30000"/>
                  <a:satMod val="115000"/>
                </a:srgbClr>
              </a:gs>
              <a:gs pos="50000">
                <a:srgbClr val="1C4366">
                  <a:shade val="67500"/>
                  <a:satMod val="115000"/>
                </a:srgbClr>
              </a:gs>
              <a:gs pos="100000">
                <a:srgbClr val="1C4366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415342"/>
            <a:ext cx="2743200" cy="365125"/>
          </a:xfrm>
        </p:spPr>
        <p:txBody>
          <a:bodyPr/>
          <a:lstStyle>
            <a:lvl1pPr>
              <a:defRPr>
                <a:solidFill>
                  <a:srgbClr val="2F83A1"/>
                </a:solidFill>
              </a:defRPr>
            </a:lvl1pPr>
          </a:lstStyle>
          <a:p>
            <a:fld id="{AE04EF8B-7779-4BEF-A5E8-CBCB4FCB8F25}" type="datetime1">
              <a:rPr lang="en-US" smtClean="0"/>
              <a:t>6/8/2023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415342"/>
            <a:ext cx="4114800" cy="365125"/>
          </a:xfrm>
        </p:spPr>
        <p:txBody>
          <a:bodyPr/>
          <a:lstStyle>
            <a:lvl1pPr>
              <a:defRPr>
                <a:solidFill>
                  <a:srgbClr val="2F83A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415342"/>
            <a:ext cx="2743200" cy="365125"/>
          </a:xfrm>
        </p:spPr>
        <p:txBody>
          <a:bodyPr/>
          <a:lstStyle>
            <a:lvl1pPr>
              <a:defRPr>
                <a:solidFill>
                  <a:srgbClr val="2F83A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gradFill flip="none" rotWithShape="1">
            <a:gsLst>
              <a:gs pos="0">
                <a:srgbClr val="1C4366">
                  <a:shade val="30000"/>
                  <a:satMod val="115000"/>
                </a:srgbClr>
              </a:gs>
              <a:gs pos="50000">
                <a:srgbClr val="1C4366">
                  <a:shade val="67500"/>
                  <a:satMod val="115000"/>
                </a:srgbClr>
              </a:gs>
              <a:gs pos="100000">
                <a:srgbClr val="1C4366">
                  <a:shade val="100000"/>
                  <a:satMod val="115000"/>
                </a:srgbClr>
              </a:gs>
            </a:gsLst>
            <a:lin ang="13500000" scaled="1"/>
            <a:tileRect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415342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B8E8ABA7-6EFC-4E16-933C-37421BDA09CD}" type="datetime1">
              <a:rPr lang="en-US" smtClean="0"/>
              <a:t>6/8/2023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415342"/>
            <a:ext cx="4114800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15342"/>
            <a:ext cx="2743200" cy="365125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28DC5-C307-45C9-A43A-5C254390A9DD}" type="datetime1">
              <a:rPr lang="en-US" smtClean="0"/>
              <a:t>6/8/2023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C60EA-3E08-42C1-B843-B835F879C95F}" type="datetime1">
              <a:rPr lang="en-US" smtClean="0"/>
              <a:t>6/8/2023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F0B46-C249-4EAB-8A19-4945714E3537}" type="datetime1">
              <a:rPr lang="en-US" smtClean="0"/>
              <a:t>6/8/2023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EB89496D-991F-4CB9-99C2-FBE5F207FAEC}" type="datetime1">
              <a:rPr lang="en-US" smtClean="0"/>
              <a:t>6/8/2023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71" r:id="rId18"/>
    <p:sldLayoutId id="2147483672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_igfnctYjA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0809" y="1661828"/>
            <a:ext cx="10515600" cy="3534344"/>
          </a:xfrm>
        </p:spPr>
        <p:txBody>
          <a:bodyPr>
            <a:noAutofit/>
          </a:bodyPr>
          <a:lstStyle/>
          <a:p>
            <a:pPr algn="ctr"/>
            <a:r>
              <a:rPr lang="en-US" sz="1600" noProof="0" dirty="0"/>
              <a:t>:</a:t>
            </a:r>
            <a:br>
              <a:rPr lang="en-US" sz="1600" noProof="0" dirty="0"/>
            </a:br>
            <a:br>
              <a:rPr lang="en-US" sz="1600" noProof="0" dirty="0"/>
            </a:br>
            <a:br>
              <a:rPr lang="nl-BE" sz="5400" dirty="0"/>
            </a:br>
            <a:r>
              <a:rPr lang="nl-BE" sz="5400" dirty="0" err="1">
                <a:solidFill>
                  <a:schemeClr val="accent2">
                    <a:lumMod val="75000"/>
                  </a:schemeClr>
                </a:solidFill>
              </a:rPr>
              <a:t>Happiness@work</a:t>
            </a:r>
            <a:br>
              <a:rPr lang="nl-BE" sz="5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nl-BE" sz="4000" dirty="0">
                <a:solidFill>
                  <a:schemeClr val="tx1"/>
                </a:solidFill>
              </a:rPr>
              <a:t>Een blik vanuit motivatie</a:t>
            </a:r>
            <a:endParaRPr lang="en-US" sz="1600" noProof="0" dirty="0"/>
          </a:p>
        </p:txBody>
      </p:sp>
      <p:sp>
        <p:nvSpPr>
          <p:cNvPr id="7" name="Subtitle 4"/>
          <p:cNvSpPr txBox="1">
            <a:spLocks/>
          </p:cNvSpPr>
          <p:nvPr/>
        </p:nvSpPr>
        <p:spPr>
          <a:xfrm>
            <a:off x="5700120" y="4481708"/>
            <a:ext cx="4068288" cy="16115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SzPct val="110000"/>
              <a:buFont typeface="Arial" pitchFamily="34" charset="0"/>
              <a:buNone/>
              <a:defRPr sz="2400" kern="1200" baseline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spcBef>
                <a:spcPts val="580"/>
              </a:spcBef>
              <a:buSzPct val="75000"/>
              <a:buFont typeface="Courier New" pitchFamily="49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ctr" defTabSz="914400" rtl="0" eaLnBrk="1" latinLnBrk="0" hangingPunct="1">
              <a:spcBef>
                <a:spcPts val="380"/>
              </a:spcBef>
              <a:buSzPct val="80000"/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ctr" defTabSz="914400" rtl="0" eaLnBrk="1" latinLnBrk="0" hangingPunct="1">
              <a:spcBef>
                <a:spcPts val="380"/>
              </a:spcBef>
              <a:buFont typeface="Arial" pitchFamily="34" charset="0"/>
              <a:buNone/>
              <a:defRPr lang="nl-BE"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435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AB40B-902F-4E70-B36D-2F33BFB0B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Autonome vs. gecontroleerde motivatie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63605B-570A-4D48-97B5-F1F4C483F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12D121-07F3-4941-BB97-E027598D9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9672" y="1640993"/>
            <a:ext cx="7132328" cy="4452213"/>
          </a:xfrm>
          <a:prstGeom prst="rect">
            <a:avLst/>
          </a:prstGeom>
        </p:spPr>
      </p:pic>
      <p:pic>
        <p:nvPicPr>
          <p:cNvPr id="9" name="Picture 8" descr="Women in the office">
            <a:extLst>
              <a:ext uri="{FF2B5EF4-FFF2-40B4-BE49-F238E27FC236}">
                <a16:creationId xmlns:a16="http://schemas.microsoft.com/office/drawing/2014/main" id="{10F36DEF-B92A-44EB-806A-67FAB323A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5654"/>
            <a:ext cx="5020037" cy="334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545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A2D8C-66D8-48D3-BEAE-A95C7B8B7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Autonome vs. gecontroleerde motivatie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AFD03-430A-437D-8C73-23D42CFA1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6F77E4-490D-4812-BCBD-D3637F73B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860" y="1418674"/>
            <a:ext cx="8144280" cy="492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91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BAABD01-BC67-A48C-7669-92EF605BF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986463" cy="6008242"/>
          </a:xfrm>
        </p:spPr>
        <p:txBody>
          <a:bodyPr>
            <a:normAutofit/>
          </a:bodyPr>
          <a:lstStyle/>
          <a:p>
            <a:r>
              <a:rPr lang="nl-BE" dirty="0"/>
              <a:t>De grote uitdagingen op </a:t>
            </a:r>
            <a:r>
              <a:rPr lang="nl-BE" dirty="0" err="1"/>
              <a:t>organisatie-niveau</a:t>
            </a:r>
            <a:endParaRPr lang="nl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4C069-2232-7F91-815F-9D89A8B45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p:pic>
        <p:nvPicPr>
          <p:cNvPr id="7" name="Picture 6" descr="A group of people sitting on chairs holding signs&#10;&#10;Description automatically generated with medium confidence">
            <a:extLst>
              <a:ext uri="{FF2B5EF4-FFF2-40B4-BE49-F238E27FC236}">
                <a16:creationId xmlns:a16="http://schemas.microsoft.com/office/drawing/2014/main" id="{693E60FD-08BA-B562-F2E9-079FB10C0F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52" r="24980" b="-3"/>
          <a:stretch/>
        </p:blipFill>
        <p:spPr>
          <a:xfrm>
            <a:off x="5113926" y="365125"/>
            <a:ext cx="3536670" cy="3525420"/>
          </a:xfrm>
          <a:prstGeom prst="rect">
            <a:avLst/>
          </a:prstGeom>
        </p:spPr>
      </p:pic>
      <p:pic>
        <p:nvPicPr>
          <p:cNvPr id="8" name="Picture 7" descr="A person sitting at a desk with the head in the hands&#10;&#10;Description automatically generated with low confidence">
            <a:extLst>
              <a:ext uri="{FF2B5EF4-FFF2-40B4-BE49-F238E27FC236}">
                <a16:creationId xmlns:a16="http://schemas.microsoft.com/office/drawing/2014/main" id="{4FA96F94-599D-C646-EE9F-1C87778C2E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98"/>
          <a:stretch/>
        </p:blipFill>
        <p:spPr>
          <a:xfrm>
            <a:off x="8807200" y="365125"/>
            <a:ext cx="2876095" cy="2022476"/>
          </a:xfrm>
          <a:prstGeom prst="rect">
            <a:avLst/>
          </a:prstGeom>
        </p:spPr>
      </p:pic>
      <p:pic>
        <p:nvPicPr>
          <p:cNvPr id="9" name="Picture 8" descr="A person sitting at a desk with a computer&#10;&#10;Description automatically generated with medium confidence">
            <a:extLst>
              <a:ext uri="{FF2B5EF4-FFF2-40B4-BE49-F238E27FC236}">
                <a16:creationId xmlns:a16="http://schemas.microsoft.com/office/drawing/2014/main" id="{13C6F546-5BA1-CC4A-6E2D-25B487FFF0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569" r="15846" b="-3"/>
          <a:stretch/>
        </p:blipFill>
        <p:spPr>
          <a:xfrm>
            <a:off x="8807209" y="2541927"/>
            <a:ext cx="2876096" cy="37119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9AE175-30B1-73A6-B7A6-ACA4796FB1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" b="6684"/>
          <a:stretch/>
        </p:blipFill>
        <p:spPr>
          <a:xfrm>
            <a:off x="5113539" y="4044872"/>
            <a:ext cx="3546267" cy="220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25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40232" y="3429000"/>
            <a:ext cx="11135538" cy="1641490"/>
          </a:xfrm>
        </p:spPr>
        <p:txBody>
          <a:bodyPr>
            <a:normAutofit fontScale="90000"/>
          </a:bodyPr>
          <a:lstStyle/>
          <a:p>
            <a:r>
              <a:rPr lang="nl-BE" sz="5400" dirty="0">
                <a:solidFill>
                  <a:schemeClr val="accent2">
                    <a:lumMod val="75000"/>
                  </a:schemeClr>
                </a:solidFill>
              </a:rPr>
              <a:t>Hoe ABC en </a:t>
            </a:r>
            <a:br>
              <a:rPr lang="nl-BE" sz="5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nl-BE" sz="5400" dirty="0">
                <a:solidFill>
                  <a:schemeClr val="accent2">
                    <a:lumMod val="75000"/>
                  </a:schemeClr>
                </a:solidFill>
              </a:rPr>
              <a:t>Autonome en gecontroleerde motivatie </a:t>
            </a:r>
            <a:br>
              <a:rPr lang="nl-BE" sz="5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nl-BE" sz="5400" dirty="0">
                <a:solidFill>
                  <a:schemeClr val="accent2">
                    <a:lumMod val="75000"/>
                  </a:schemeClr>
                </a:solidFill>
              </a:rPr>
              <a:t>versterken?  </a:t>
            </a:r>
            <a:endParaRPr lang="nl-BE" sz="54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854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Oorzaken van het ABC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91453" y="1628800"/>
            <a:ext cx="7037750" cy="1483213"/>
            <a:chOff x="-183823" y="1652712"/>
            <a:chExt cx="3441144" cy="1483213"/>
          </a:xfrm>
        </p:grpSpPr>
        <p:sp>
          <p:nvSpPr>
            <p:cNvPr id="17" name="TextBox 16"/>
            <p:cNvSpPr txBox="1"/>
            <p:nvPr/>
          </p:nvSpPr>
          <p:spPr>
            <a:xfrm>
              <a:off x="-183823" y="1689375"/>
              <a:ext cx="54056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8800" dirty="0">
                  <a:solidFill>
                    <a:schemeClr val="accent1">
                      <a:lumMod val="75000"/>
                    </a:schemeClr>
                  </a:solidFill>
                </a:rPr>
                <a:t>[</a:t>
              </a:r>
              <a:r>
                <a:rPr lang="nl-BE" sz="3200" dirty="0">
                  <a:solidFill>
                    <a:schemeClr val="accent1">
                      <a:lumMod val="75000"/>
                    </a:schemeClr>
                  </a:solidFill>
                </a:rPr>
                <a:t> </a:t>
              </a:r>
              <a:endParaRPr lang="nl-BE" sz="6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-124336" y="1724720"/>
              <a:ext cx="330097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BE" sz="2800" dirty="0">
                  <a:solidFill>
                    <a:schemeClr val="accent1">
                      <a:lumMod val="75000"/>
                    </a:schemeClr>
                  </a:solidFill>
                </a:rPr>
                <a:t>persoonlijkheid</a:t>
              </a:r>
              <a:endParaRPr lang="nl-BE" sz="5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993025" y="1652712"/>
              <a:ext cx="264296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8800" dirty="0">
                  <a:solidFill>
                    <a:schemeClr val="accent1">
                      <a:lumMod val="75000"/>
                    </a:schemeClr>
                  </a:solidFill>
                </a:rPr>
                <a:t>]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97932" y="2982184"/>
            <a:ext cx="7031271" cy="1474686"/>
            <a:chOff x="-184958" y="1652712"/>
            <a:chExt cx="3395648" cy="1474686"/>
          </a:xfrm>
        </p:grpSpPr>
        <p:sp>
          <p:nvSpPr>
            <p:cNvPr id="21" name="TextBox 20"/>
            <p:cNvSpPr txBox="1"/>
            <p:nvPr/>
          </p:nvSpPr>
          <p:spPr>
            <a:xfrm>
              <a:off x="-184958" y="1680848"/>
              <a:ext cx="54056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8800" dirty="0">
                  <a:solidFill>
                    <a:schemeClr val="accent2"/>
                  </a:solidFill>
                </a:rPr>
                <a:t>[</a:t>
              </a:r>
              <a:r>
                <a:rPr lang="nl-BE" sz="3200" dirty="0">
                  <a:solidFill>
                    <a:schemeClr val="accent2"/>
                  </a:solidFill>
                </a:rPr>
                <a:t> </a:t>
              </a:r>
              <a:endParaRPr lang="nl-BE" sz="6000" dirty="0">
                <a:solidFill>
                  <a:schemeClr val="accent2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-129332" y="1724720"/>
              <a:ext cx="327261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BE" sz="2800" dirty="0">
                  <a:solidFill>
                    <a:schemeClr val="accent2">
                      <a:lumMod val="75000"/>
                    </a:schemeClr>
                  </a:solidFill>
                </a:rPr>
                <a:t>organisatiecontext</a:t>
              </a:r>
              <a:endParaRPr lang="nl-BE" sz="54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949648" y="1652712"/>
              <a:ext cx="261042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8800" dirty="0">
                  <a:solidFill>
                    <a:schemeClr val="accent2"/>
                  </a:solidFill>
                </a:rPr>
                <a:t>]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423295" y="2132857"/>
            <a:ext cx="67765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1400" dirty="0">
                <a:solidFill>
                  <a:schemeClr val="accent1">
                    <a:lumMod val="75000"/>
                  </a:schemeClr>
                </a:solidFill>
              </a:rPr>
              <a:t>+ Zelf-waarde en effectiviteit, optimisme, </a:t>
            </a:r>
            <a:r>
              <a:rPr lang="nl-BE" sz="1400" dirty="0" err="1">
                <a:solidFill>
                  <a:schemeClr val="accent1">
                    <a:lumMod val="75000"/>
                  </a:schemeClr>
                </a:solidFill>
              </a:rPr>
              <a:t>mindfulness</a:t>
            </a:r>
            <a:r>
              <a:rPr lang="nl-BE" sz="1400" dirty="0">
                <a:solidFill>
                  <a:schemeClr val="accent1">
                    <a:lumMod val="75000"/>
                  </a:schemeClr>
                </a:solidFill>
              </a:rPr>
              <a:t>, proactieve persoonlijkheid</a:t>
            </a:r>
          </a:p>
          <a:p>
            <a:pPr algn="ctr"/>
            <a:r>
              <a:rPr lang="nl-BE" sz="1400" dirty="0">
                <a:solidFill>
                  <a:schemeClr val="accent1">
                    <a:lumMod val="75000"/>
                  </a:schemeClr>
                </a:solidFill>
              </a:rPr>
              <a:t> + </a:t>
            </a:r>
            <a:r>
              <a:rPr lang="nl-BE" sz="1400" dirty="0" err="1">
                <a:solidFill>
                  <a:schemeClr val="accent1">
                    <a:lumMod val="75000"/>
                  </a:schemeClr>
                </a:solidFill>
              </a:rPr>
              <a:t>Agreeableness</a:t>
            </a:r>
            <a:r>
              <a:rPr lang="nl-BE" sz="1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nl-BE" sz="1400" dirty="0" err="1">
                <a:solidFill>
                  <a:schemeClr val="accent1">
                    <a:lumMod val="75000"/>
                  </a:schemeClr>
                </a:solidFill>
              </a:rPr>
              <a:t>conscientiousness</a:t>
            </a:r>
            <a:r>
              <a:rPr lang="nl-BE" sz="1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nl-BE" sz="1400" dirty="0" err="1">
                <a:solidFill>
                  <a:schemeClr val="accent1">
                    <a:lumMod val="75000"/>
                  </a:schemeClr>
                </a:solidFill>
              </a:rPr>
              <a:t>emotional</a:t>
            </a:r>
            <a:r>
              <a:rPr lang="nl-BE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BE" sz="1400" dirty="0" err="1">
                <a:solidFill>
                  <a:schemeClr val="accent1">
                    <a:lumMod val="75000"/>
                  </a:schemeClr>
                </a:solidFill>
              </a:rPr>
              <a:t>stability</a:t>
            </a:r>
            <a:r>
              <a:rPr lang="nl-BE" sz="1400" dirty="0">
                <a:solidFill>
                  <a:schemeClr val="accent1">
                    <a:lumMod val="75000"/>
                  </a:schemeClr>
                </a:solidFill>
              </a:rPr>
              <a:t>, extraversie, openheid, </a:t>
            </a:r>
          </a:p>
          <a:p>
            <a:pPr algn="ctr"/>
            <a:r>
              <a:rPr lang="nl-BE" sz="1400" dirty="0">
                <a:solidFill>
                  <a:schemeClr val="accent1">
                    <a:lumMod val="75000"/>
                  </a:schemeClr>
                </a:solidFill>
              </a:rPr>
              <a:t>0 demografische, functie-gebonden achtergrondkenmerken </a:t>
            </a:r>
            <a:endParaRPr lang="nl-BE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13117" y="3468818"/>
            <a:ext cx="67121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1400" dirty="0">
                <a:solidFill>
                  <a:schemeClr val="accent2">
                    <a:lumMod val="75000"/>
                  </a:schemeClr>
                </a:solidFill>
              </a:rPr>
              <a:t>+ leiderschap: autonomie-ondersteuning, positief gedrag, relationeel leiderschap, LMX </a:t>
            </a:r>
          </a:p>
          <a:p>
            <a:pPr algn="ctr"/>
            <a:r>
              <a:rPr lang="nl-BE" sz="1400" dirty="0">
                <a:solidFill>
                  <a:schemeClr val="accent2">
                    <a:lumMod val="75000"/>
                  </a:schemeClr>
                </a:solidFill>
              </a:rPr>
              <a:t>+ organisatie: uitwisselingsrelaties</a:t>
            </a:r>
          </a:p>
          <a:p>
            <a:pPr algn="ctr"/>
            <a:r>
              <a:rPr lang="nl-BE" sz="1400" dirty="0">
                <a:solidFill>
                  <a:schemeClr val="accent2">
                    <a:lumMod val="75000"/>
                  </a:schemeClr>
                </a:solidFill>
              </a:rPr>
              <a:t>+ rechtvaardigheid, fit</a:t>
            </a:r>
          </a:p>
          <a:p>
            <a:pPr algn="ctr"/>
            <a:r>
              <a:rPr lang="nl-BE" sz="1400" dirty="0">
                <a:solidFill>
                  <a:schemeClr val="accent2">
                    <a:lumMod val="75000"/>
                  </a:schemeClr>
                </a:solidFill>
              </a:rPr>
              <a:t>- organisatiepolitiek, slecht gedrag (</a:t>
            </a:r>
            <a:r>
              <a:rPr lang="nl-BE" sz="1400" dirty="0" err="1">
                <a:solidFill>
                  <a:schemeClr val="accent2">
                    <a:lumMod val="75000"/>
                  </a:schemeClr>
                </a:solidFill>
              </a:rPr>
              <a:t>oa</a:t>
            </a:r>
            <a:r>
              <a:rPr lang="nl-BE" sz="1400" dirty="0">
                <a:solidFill>
                  <a:schemeClr val="accent2">
                    <a:lumMod val="75000"/>
                  </a:schemeClr>
                </a:solidFill>
              </a:rPr>
              <a:t>. pestgedrag) 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7895116" y="4204404"/>
            <a:ext cx="3033954" cy="1323439"/>
            <a:chOff x="5863884" y="1238458"/>
            <a:chExt cx="3033955" cy="1323439"/>
          </a:xfrm>
        </p:grpSpPr>
        <p:sp>
          <p:nvSpPr>
            <p:cNvPr id="32" name="TextBox 31"/>
            <p:cNvSpPr txBox="1"/>
            <p:nvPr/>
          </p:nvSpPr>
          <p:spPr>
            <a:xfrm>
              <a:off x="5863884" y="1238458"/>
              <a:ext cx="54056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8000" dirty="0">
                  <a:solidFill>
                    <a:srgbClr val="92D050"/>
                  </a:solidFill>
                </a:rPr>
                <a:t>[</a:t>
              </a:r>
              <a:r>
                <a:rPr lang="nl-BE" sz="2800" dirty="0">
                  <a:solidFill>
                    <a:srgbClr val="92D050"/>
                  </a:solidFill>
                </a:rPr>
                <a:t> </a:t>
              </a:r>
              <a:endParaRPr lang="nl-BE" sz="5400" dirty="0">
                <a:solidFill>
                  <a:srgbClr val="92D050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260436" y="1845866"/>
              <a:ext cx="244725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BE" sz="2400" dirty="0">
                  <a:solidFill>
                    <a:srgbClr val="92D050"/>
                  </a:solidFill>
                </a:rPr>
                <a:t>competentie</a:t>
              </a:r>
              <a:endParaRPr lang="nl-BE" sz="4800" dirty="0">
                <a:solidFill>
                  <a:srgbClr val="92D05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389366" y="1238458"/>
              <a:ext cx="508473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8000" dirty="0">
                  <a:solidFill>
                    <a:srgbClr val="92D050"/>
                  </a:solidFill>
                </a:rPr>
                <a:t>]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874524" y="2955635"/>
            <a:ext cx="3033954" cy="1323439"/>
            <a:chOff x="3092082" y="1238458"/>
            <a:chExt cx="3033954" cy="1323439"/>
          </a:xfrm>
        </p:grpSpPr>
        <p:sp>
          <p:nvSpPr>
            <p:cNvPr id="36" name="TextBox 35"/>
            <p:cNvSpPr txBox="1"/>
            <p:nvPr/>
          </p:nvSpPr>
          <p:spPr>
            <a:xfrm>
              <a:off x="3092082" y="1238458"/>
              <a:ext cx="54056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8000" dirty="0">
                  <a:solidFill>
                    <a:srgbClr val="FFC000"/>
                  </a:solidFill>
                </a:rPr>
                <a:t>[</a:t>
              </a:r>
              <a:r>
                <a:rPr lang="nl-BE" sz="2800" dirty="0">
                  <a:solidFill>
                    <a:srgbClr val="FFC000"/>
                  </a:solidFill>
                </a:rPr>
                <a:t> </a:t>
              </a:r>
              <a:endParaRPr lang="nl-BE" sz="5400" dirty="0">
                <a:solidFill>
                  <a:srgbClr val="FFC000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381130" y="1845866"/>
              <a:ext cx="244725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BE" sz="2400" dirty="0">
                  <a:solidFill>
                    <a:srgbClr val="FFC000"/>
                  </a:solidFill>
                </a:rPr>
                <a:t>verbinding</a:t>
              </a:r>
              <a:endParaRPr lang="nl-BE" sz="4800" dirty="0">
                <a:solidFill>
                  <a:srgbClr val="FFC00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5617563" y="1238458"/>
              <a:ext cx="508473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8000" dirty="0">
                  <a:solidFill>
                    <a:srgbClr val="FFC000"/>
                  </a:solidFill>
                </a:rPr>
                <a:t>]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895116" y="1751342"/>
            <a:ext cx="3033954" cy="1323439"/>
            <a:chOff x="467544" y="1652712"/>
            <a:chExt cx="3033954" cy="1323439"/>
          </a:xfrm>
        </p:grpSpPr>
        <p:sp>
          <p:nvSpPr>
            <p:cNvPr id="40" name="TextBox 39"/>
            <p:cNvSpPr txBox="1"/>
            <p:nvPr/>
          </p:nvSpPr>
          <p:spPr>
            <a:xfrm>
              <a:off x="467544" y="1652712"/>
              <a:ext cx="54056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8000" dirty="0">
                  <a:solidFill>
                    <a:srgbClr val="FF0000"/>
                  </a:solidFill>
                </a:rPr>
                <a:t>[</a:t>
              </a:r>
              <a:r>
                <a:rPr lang="nl-BE" sz="2800" dirty="0">
                  <a:solidFill>
                    <a:srgbClr val="FF0000"/>
                  </a:solidFill>
                </a:rPr>
                <a:t> </a:t>
              </a:r>
              <a:endParaRPr lang="nl-BE" sz="5400" dirty="0">
                <a:solidFill>
                  <a:srgbClr val="FF0000"/>
                </a:solidFill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051058" y="2260120"/>
              <a:ext cx="21527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BE" sz="2400" dirty="0">
                  <a:solidFill>
                    <a:srgbClr val="FF0000"/>
                  </a:solidFill>
                </a:rPr>
                <a:t>autonomie</a:t>
              </a:r>
              <a:endParaRPr lang="nl-BE" sz="4800" dirty="0">
                <a:solidFill>
                  <a:srgbClr val="FF00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993025" y="1652712"/>
              <a:ext cx="508473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8000" dirty="0">
                  <a:solidFill>
                    <a:srgbClr val="FF0000"/>
                  </a:solidFill>
                </a:rPr>
                <a:t>]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79000F4-C1CB-4CF4-A447-E8683D851676}"/>
              </a:ext>
            </a:extLst>
          </p:cNvPr>
          <p:cNvGrpSpPr/>
          <p:nvPr/>
        </p:nvGrpSpPr>
        <p:grpSpPr>
          <a:xfrm>
            <a:off x="370714" y="4554787"/>
            <a:ext cx="7183194" cy="1486800"/>
            <a:chOff x="-206671" y="1210004"/>
            <a:chExt cx="3469017" cy="148680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9D48023-3DA0-48C0-86FA-26FB0063EF23}"/>
                </a:ext>
              </a:extLst>
            </p:cNvPr>
            <p:cNvSpPr txBox="1"/>
            <p:nvPr/>
          </p:nvSpPr>
          <p:spPr>
            <a:xfrm>
              <a:off x="-206671" y="1250254"/>
              <a:ext cx="54056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8800" dirty="0">
                  <a:solidFill>
                    <a:schemeClr val="accent2">
                      <a:lumMod val="50000"/>
                    </a:schemeClr>
                  </a:solidFill>
                </a:rPr>
                <a:t>[</a:t>
              </a:r>
              <a:r>
                <a:rPr lang="nl-BE" sz="5400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endParaRPr lang="nl-BE" sz="96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E598932-019F-4C35-A0F6-33259BA13E3F}"/>
                </a:ext>
              </a:extLst>
            </p:cNvPr>
            <p:cNvSpPr/>
            <p:nvPr/>
          </p:nvSpPr>
          <p:spPr>
            <a:xfrm>
              <a:off x="-91304" y="1222118"/>
              <a:ext cx="322601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BE" sz="2800" dirty="0">
                  <a:solidFill>
                    <a:schemeClr val="accent2">
                      <a:lumMod val="50000"/>
                    </a:schemeClr>
                  </a:solidFill>
                </a:rPr>
                <a:t>werk</a:t>
              </a:r>
              <a:endParaRPr lang="nl-BE" sz="54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645A091-6E33-4E39-9E85-2C8F243FABE9}"/>
                </a:ext>
              </a:extLst>
            </p:cNvPr>
            <p:cNvSpPr txBox="1"/>
            <p:nvPr/>
          </p:nvSpPr>
          <p:spPr>
            <a:xfrm>
              <a:off x="3001304" y="1210004"/>
              <a:ext cx="261042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8800" dirty="0">
                  <a:solidFill>
                    <a:schemeClr val="accent2">
                      <a:lumMod val="50000"/>
                    </a:schemeClr>
                  </a:solidFill>
                </a:rPr>
                <a:t>]</a:t>
              </a: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79DA3C56-6B96-4F64-AB10-42D33C4E4550}"/>
              </a:ext>
            </a:extLst>
          </p:cNvPr>
          <p:cNvSpPr/>
          <p:nvPr/>
        </p:nvSpPr>
        <p:spPr>
          <a:xfrm>
            <a:off x="513114" y="4964044"/>
            <a:ext cx="67510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1400" dirty="0">
                <a:solidFill>
                  <a:schemeClr val="accent2">
                    <a:lumMod val="50000"/>
                  </a:schemeClr>
                </a:solidFill>
              </a:rPr>
              <a:t>+ job resources: vaardigheidsbenutting, taakidentiteit, taakbelang, autonomie, sociale steun, feedback</a:t>
            </a:r>
          </a:p>
          <a:p>
            <a:pPr algn="ctr"/>
            <a:r>
              <a:rPr lang="nl-BE" sz="1400" dirty="0">
                <a:solidFill>
                  <a:schemeClr val="accent2">
                    <a:lumMod val="50000"/>
                  </a:schemeClr>
                </a:solidFill>
              </a:rPr>
              <a:t>- Job </a:t>
            </a:r>
            <a:r>
              <a:rPr lang="nl-BE" sz="1400" dirty="0" err="1">
                <a:solidFill>
                  <a:schemeClr val="accent2">
                    <a:lumMod val="50000"/>
                  </a:schemeClr>
                </a:solidFill>
              </a:rPr>
              <a:t>demands</a:t>
            </a:r>
            <a:r>
              <a:rPr lang="nl-BE" sz="1400" dirty="0">
                <a:solidFill>
                  <a:schemeClr val="accent2">
                    <a:lumMod val="50000"/>
                  </a:schemeClr>
                </a:solidFill>
              </a:rPr>
              <a:t>: werkdruk, cognitieve/emotionele belasting, rolconflict, rolambiguïteit, </a:t>
            </a:r>
            <a:r>
              <a:rPr lang="nl-BE" sz="1400" dirty="0" err="1">
                <a:solidFill>
                  <a:schemeClr val="accent2">
                    <a:lumMod val="50000"/>
                  </a:schemeClr>
                </a:solidFill>
              </a:rPr>
              <a:t>werkthuis</a:t>
            </a:r>
            <a:r>
              <a:rPr lang="nl-BE" sz="1400" dirty="0">
                <a:solidFill>
                  <a:schemeClr val="accent2">
                    <a:lumMod val="50000"/>
                  </a:schemeClr>
                </a:solidFill>
              </a:rPr>
              <a:t> interferentie, </a:t>
            </a:r>
            <a:r>
              <a:rPr lang="nl-BE" sz="1400" dirty="0" err="1">
                <a:solidFill>
                  <a:schemeClr val="accent2">
                    <a:lumMod val="50000"/>
                  </a:schemeClr>
                </a:solidFill>
              </a:rPr>
              <a:t>jobonzekerheid</a:t>
            </a:r>
            <a:endParaRPr lang="nl-BE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431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03072" y="3080998"/>
            <a:ext cx="9144000" cy="1641490"/>
          </a:xfrm>
        </p:spPr>
        <p:txBody>
          <a:bodyPr>
            <a:normAutofit fontScale="90000"/>
          </a:bodyPr>
          <a:lstStyle/>
          <a:p>
            <a:br>
              <a:rPr lang="nl-BE" sz="72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nl-BE" sz="7200" dirty="0" err="1">
                <a:solidFill>
                  <a:schemeClr val="accent2">
                    <a:lumMod val="75000"/>
                  </a:schemeClr>
                </a:solidFill>
              </a:rPr>
              <a:t>What</a:t>
            </a:r>
            <a:r>
              <a:rPr lang="nl-BE" sz="7200" dirty="0">
                <a:solidFill>
                  <a:schemeClr val="accent2">
                    <a:lumMod val="75000"/>
                  </a:schemeClr>
                </a:solidFill>
              </a:rPr>
              <a:t> managers </a:t>
            </a:r>
            <a:r>
              <a:rPr lang="nl-BE" sz="7200" dirty="0" err="1">
                <a:solidFill>
                  <a:schemeClr val="accent2">
                    <a:lumMod val="75000"/>
                  </a:schemeClr>
                </a:solidFill>
              </a:rPr>
              <a:t>think</a:t>
            </a:r>
            <a:r>
              <a:rPr lang="nl-BE" sz="7200" dirty="0">
                <a:solidFill>
                  <a:schemeClr val="accent2">
                    <a:lumMod val="75000"/>
                  </a:schemeClr>
                </a:solidFill>
              </a:rPr>
              <a:t> …</a:t>
            </a:r>
            <a:br>
              <a:rPr lang="nl-BE" sz="72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nl-BE" sz="7200" dirty="0">
                <a:solidFill>
                  <a:schemeClr val="accent2">
                    <a:lumMod val="75000"/>
                  </a:schemeClr>
                </a:solidFill>
              </a:rPr>
              <a:t>is </a:t>
            </a:r>
            <a:r>
              <a:rPr lang="nl-BE" sz="7200" dirty="0" err="1">
                <a:solidFill>
                  <a:schemeClr val="accent2">
                    <a:lumMod val="75000"/>
                  </a:schemeClr>
                </a:solidFill>
              </a:rPr>
              <a:t>what</a:t>
            </a:r>
            <a:r>
              <a:rPr lang="nl-BE" sz="7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nl-BE" sz="7200" dirty="0" err="1">
                <a:solidFill>
                  <a:schemeClr val="accent2">
                    <a:lumMod val="75000"/>
                  </a:schemeClr>
                </a:solidFill>
              </a:rPr>
              <a:t>they</a:t>
            </a:r>
            <a:r>
              <a:rPr lang="nl-BE" sz="7200" dirty="0">
                <a:solidFill>
                  <a:schemeClr val="accent2">
                    <a:lumMod val="75000"/>
                  </a:schemeClr>
                </a:solidFill>
              </a:rPr>
              <a:t> get … </a:t>
            </a:r>
            <a:br>
              <a:rPr lang="nl-BE" sz="72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nl-BE" sz="5300" dirty="0">
                <a:solidFill>
                  <a:schemeClr val="tx1"/>
                </a:solidFill>
              </a:rPr>
              <a:t>Motiveren vanuit een verschillend mensbeeld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99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Mensbeeld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E695E3D-413C-455C-8886-9AD3CF92C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64" y="1813557"/>
            <a:ext cx="5661008" cy="29550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4B3D739-91B0-49C9-B012-CA990629E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5226" y="1827495"/>
            <a:ext cx="4476464" cy="297684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39109A9-C0CC-4D28-B4DF-9AEF7C71ADC4}"/>
              </a:ext>
            </a:extLst>
          </p:cNvPr>
          <p:cNvSpPr txBox="1"/>
          <p:nvPr/>
        </p:nvSpPr>
        <p:spPr>
          <a:xfrm>
            <a:off x="1995543" y="1393994"/>
            <a:ext cx="3001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>
                <a:solidFill>
                  <a:srgbClr val="235481"/>
                </a:solidFill>
              </a:rPr>
              <a:t>Liever lui dan moe …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35FD018-C492-42EE-A061-041702ECC7BD}"/>
              </a:ext>
            </a:extLst>
          </p:cNvPr>
          <p:cNvSpPr txBox="1"/>
          <p:nvPr/>
        </p:nvSpPr>
        <p:spPr>
          <a:xfrm>
            <a:off x="7162637" y="1393994"/>
            <a:ext cx="3780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>
                <a:solidFill>
                  <a:srgbClr val="235481"/>
                </a:solidFill>
              </a:rPr>
              <a:t>Gemotiveerde werknemers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9811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Mensbeeld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E695E3D-413C-455C-8886-9AD3CF92C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64" y="1813557"/>
            <a:ext cx="5661008" cy="29550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4B3D739-91B0-49C9-B012-CA990629E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5226" y="1827495"/>
            <a:ext cx="4476464" cy="297684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39109A9-C0CC-4D28-B4DF-9AEF7C71ADC4}"/>
              </a:ext>
            </a:extLst>
          </p:cNvPr>
          <p:cNvSpPr txBox="1"/>
          <p:nvPr/>
        </p:nvSpPr>
        <p:spPr>
          <a:xfrm>
            <a:off x="1995543" y="1393994"/>
            <a:ext cx="3001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>
                <a:solidFill>
                  <a:srgbClr val="235481"/>
                </a:solidFill>
              </a:rPr>
              <a:t>Liever lui dan moe …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35FD018-C492-42EE-A061-041702ECC7BD}"/>
              </a:ext>
            </a:extLst>
          </p:cNvPr>
          <p:cNvSpPr txBox="1"/>
          <p:nvPr/>
        </p:nvSpPr>
        <p:spPr>
          <a:xfrm>
            <a:off x="7162637" y="1393994"/>
            <a:ext cx="3780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b="1" dirty="0">
                <a:solidFill>
                  <a:srgbClr val="235481"/>
                </a:solidFill>
              </a:rPr>
              <a:t>Gemotiveerde werknemers</a:t>
            </a:r>
          </a:p>
        </p:txBody>
      </p:sp>
      <p:sp>
        <p:nvSpPr>
          <p:cNvPr id="34" name="Rounded Rectangle 8">
            <a:extLst>
              <a:ext uri="{FF2B5EF4-FFF2-40B4-BE49-F238E27FC236}">
                <a16:creationId xmlns:a16="http://schemas.microsoft.com/office/drawing/2014/main" id="{5DFD8818-1507-4844-9E13-7684ACB6BA48}"/>
              </a:ext>
            </a:extLst>
          </p:cNvPr>
          <p:cNvSpPr/>
          <p:nvPr/>
        </p:nvSpPr>
        <p:spPr>
          <a:xfrm>
            <a:off x="4482326" y="4970163"/>
            <a:ext cx="1673234" cy="107925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Controle</a:t>
            </a:r>
          </a:p>
          <a:p>
            <a:pPr algn="ctr"/>
            <a:r>
              <a:rPr lang="nl-BE" dirty="0"/>
              <a:t>Straffen en beloningen</a:t>
            </a:r>
            <a:endParaRPr lang="en-GB" dirty="0"/>
          </a:p>
        </p:txBody>
      </p:sp>
      <p:sp>
        <p:nvSpPr>
          <p:cNvPr id="35" name="Rounded Rectangle 9">
            <a:extLst>
              <a:ext uri="{FF2B5EF4-FFF2-40B4-BE49-F238E27FC236}">
                <a16:creationId xmlns:a16="http://schemas.microsoft.com/office/drawing/2014/main" id="{9D3146E1-433D-4E44-9984-EE19065A6D0C}"/>
              </a:ext>
            </a:extLst>
          </p:cNvPr>
          <p:cNvSpPr/>
          <p:nvPr/>
        </p:nvSpPr>
        <p:spPr>
          <a:xfrm>
            <a:off x="546864" y="4970164"/>
            <a:ext cx="1673234" cy="107925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Passief orders opvolgen of weerstand</a:t>
            </a:r>
            <a:endParaRPr lang="en-GB" dirty="0"/>
          </a:p>
        </p:txBody>
      </p:sp>
      <p:sp>
        <p:nvSpPr>
          <p:cNvPr id="36" name="Rounded Rectangle 21">
            <a:extLst>
              <a:ext uri="{FF2B5EF4-FFF2-40B4-BE49-F238E27FC236}">
                <a16:creationId xmlns:a16="http://schemas.microsoft.com/office/drawing/2014/main" id="{81D3EF10-8B7D-456A-A051-477C655F5D4D}"/>
              </a:ext>
            </a:extLst>
          </p:cNvPr>
          <p:cNvSpPr/>
          <p:nvPr/>
        </p:nvSpPr>
        <p:spPr>
          <a:xfrm>
            <a:off x="9788456" y="4967624"/>
            <a:ext cx="1673234" cy="108179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Autonomie, vertrouwen, begeleiding</a:t>
            </a:r>
            <a:endParaRPr lang="en-GB" dirty="0"/>
          </a:p>
        </p:txBody>
      </p:sp>
      <p:sp>
        <p:nvSpPr>
          <p:cNvPr id="37" name="Rounded Rectangle 22">
            <a:extLst>
              <a:ext uri="{FF2B5EF4-FFF2-40B4-BE49-F238E27FC236}">
                <a16:creationId xmlns:a16="http://schemas.microsoft.com/office/drawing/2014/main" id="{6536E45E-331A-4268-B255-5ED2AEB79695}"/>
              </a:ext>
            </a:extLst>
          </p:cNvPr>
          <p:cNvSpPr/>
          <p:nvPr/>
        </p:nvSpPr>
        <p:spPr>
          <a:xfrm>
            <a:off x="6985226" y="4972385"/>
            <a:ext cx="1673234" cy="1069725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Engagement</a:t>
            </a:r>
            <a:endParaRPr lang="en-GB" dirty="0"/>
          </a:p>
        </p:txBody>
      </p:sp>
      <p:sp>
        <p:nvSpPr>
          <p:cNvPr id="38" name="Arrow: Curved Up 37">
            <a:extLst>
              <a:ext uri="{FF2B5EF4-FFF2-40B4-BE49-F238E27FC236}">
                <a16:creationId xmlns:a16="http://schemas.microsoft.com/office/drawing/2014/main" id="{5E41851F-91F8-42DF-8838-E42FC7D75CB1}"/>
              </a:ext>
            </a:extLst>
          </p:cNvPr>
          <p:cNvSpPr/>
          <p:nvPr/>
        </p:nvSpPr>
        <p:spPr>
          <a:xfrm>
            <a:off x="8808720" y="5507247"/>
            <a:ext cx="822960" cy="390633"/>
          </a:xfrm>
          <a:prstGeom prst="curvedUp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 err="1">
              <a:solidFill>
                <a:schemeClr val="tx1"/>
              </a:solidFill>
            </a:endParaRPr>
          </a:p>
        </p:txBody>
      </p:sp>
      <p:sp>
        <p:nvSpPr>
          <p:cNvPr id="39" name="Arrow: Curved Up 38">
            <a:extLst>
              <a:ext uri="{FF2B5EF4-FFF2-40B4-BE49-F238E27FC236}">
                <a16:creationId xmlns:a16="http://schemas.microsoft.com/office/drawing/2014/main" id="{C6B049FD-A4D6-4132-A3AC-767537AF1B51}"/>
              </a:ext>
            </a:extLst>
          </p:cNvPr>
          <p:cNvSpPr/>
          <p:nvPr/>
        </p:nvSpPr>
        <p:spPr>
          <a:xfrm rot="10800000">
            <a:off x="8710886" y="5027046"/>
            <a:ext cx="822960" cy="390633"/>
          </a:xfrm>
          <a:prstGeom prst="curvedUp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 err="1">
              <a:solidFill>
                <a:schemeClr val="tx1"/>
              </a:solidFill>
            </a:endParaRPr>
          </a:p>
        </p:txBody>
      </p:sp>
      <p:sp>
        <p:nvSpPr>
          <p:cNvPr id="40" name="Arrow: Curved Up 39">
            <a:extLst>
              <a:ext uri="{FF2B5EF4-FFF2-40B4-BE49-F238E27FC236}">
                <a16:creationId xmlns:a16="http://schemas.microsoft.com/office/drawing/2014/main" id="{F8E3CEF1-9714-4403-B77F-7A5902C55D88}"/>
              </a:ext>
            </a:extLst>
          </p:cNvPr>
          <p:cNvSpPr/>
          <p:nvPr/>
        </p:nvSpPr>
        <p:spPr>
          <a:xfrm>
            <a:off x="3006046" y="5532770"/>
            <a:ext cx="822960" cy="390633"/>
          </a:xfrm>
          <a:prstGeom prst="curvedUp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 err="1">
              <a:solidFill>
                <a:schemeClr val="tx1"/>
              </a:solidFill>
            </a:endParaRPr>
          </a:p>
        </p:txBody>
      </p:sp>
      <p:sp>
        <p:nvSpPr>
          <p:cNvPr id="41" name="Arrow: Curved Up 40">
            <a:extLst>
              <a:ext uri="{FF2B5EF4-FFF2-40B4-BE49-F238E27FC236}">
                <a16:creationId xmlns:a16="http://schemas.microsoft.com/office/drawing/2014/main" id="{B70DEC29-DEF6-4F2D-B207-105554C1434D}"/>
              </a:ext>
            </a:extLst>
          </p:cNvPr>
          <p:cNvSpPr/>
          <p:nvPr/>
        </p:nvSpPr>
        <p:spPr>
          <a:xfrm rot="10800000">
            <a:off x="2908212" y="5052569"/>
            <a:ext cx="822960" cy="390633"/>
          </a:xfrm>
          <a:prstGeom prst="curvedUp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 err="1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6814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798B356-7D61-4953-A818-54149616C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Case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DDE73-822D-40E9-8578-A6DA9759F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C18E4F4-1931-405B-8781-211EAF92637B}"/>
              </a:ext>
            </a:extLst>
          </p:cNvPr>
          <p:cNvSpPr txBox="1">
            <a:spLocks/>
          </p:cNvSpPr>
          <p:nvPr/>
        </p:nvSpPr>
        <p:spPr>
          <a:xfrm>
            <a:off x="7874598" y="1825625"/>
            <a:ext cx="3479202" cy="396755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“We </a:t>
            </a:r>
            <a:r>
              <a:rPr lang="en-US" dirty="0" err="1"/>
              <a:t>mogen</a:t>
            </a:r>
            <a:r>
              <a:rPr lang="en-US" dirty="0"/>
              <a:t> van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thuis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uit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werken</a:t>
            </a:r>
            <a:r>
              <a:rPr lang="en-US" dirty="0"/>
              <a:t>, maar we </a:t>
            </a:r>
            <a:r>
              <a:rPr lang="en-US" dirty="0" err="1"/>
              <a:t>moeten</a:t>
            </a:r>
            <a:r>
              <a:rPr lang="en-US" dirty="0"/>
              <a:t> </a:t>
            </a:r>
            <a:r>
              <a:rPr lang="en-US" dirty="0" err="1"/>
              <a:t>wel</a:t>
            </a:r>
            <a:r>
              <a:rPr lang="en-US" dirty="0"/>
              <a:t> </a:t>
            </a:r>
            <a:r>
              <a:rPr lang="en-US" dirty="0" err="1"/>
              <a:t>binnen</a:t>
            </a:r>
            <a:r>
              <a:rPr lang="en-US" dirty="0"/>
              <a:t> de 10 </a:t>
            </a:r>
            <a:r>
              <a:rPr lang="en-US" dirty="0" err="1"/>
              <a:t>minuten</a:t>
            </a:r>
            <a:r>
              <a:rPr lang="en-US" dirty="0"/>
              <a:t> op mails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reageren</a:t>
            </a:r>
            <a:r>
              <a:rPr lang="en-US" dirty="0"/>
              <a:t> </a:t>
            </a:r>
            <a:r>
              <a:rPr lang="en-US" dirty="0" err="1"/>
              <a:t>tussen</a:t>
            </a:r>
            <a:r>
              <a:rPr lang="en-US" dirty="0"/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9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en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4</a:t>
            </a:r>
            <a:r>
              <a:rPr lang="en-US" dirty="0"/>
              <a:t>… </a:t>
            </a:r>
            <a:r>
              <a:rPr lang="en-US" dirty="0" err="1"/>
              <a:t>Ondanks</a:t>
            </a:r>
            <a:r>
              <a:rPr lang="en-US" dirty="0"/>
              <a:t> </a:t>
            </a:r>
            <a:r>
              <a:rPr lang="en-US" dirty="0" err="1"/>
              <a:t>telewerk</a:t>
            </a:r>
            <a:r>
              <a:rPr lang="en-US" dirty="0"/>
              <a:t> is er </a:t>
            </a:r>
            <a:r>
              <a:rPr lang="en-US" dirty="0" err="1"/>
              <a:t>dus</a:t>
            </a:r>
            <a:r>
              <a:rPr lang="en-US" dirty="0"/>
              <a:t>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flexibiliteit</a:t>
            </a:r>
            <a:r>
              <a:rPr lang="en-US" dirty="0"/>
              <a:t>. </a:t>
            </a:r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steeds </a:t>
            </a:r>
            <a:r>
              <a:rPr lang="en-US" dirty="0" err="1"/>
              <a:t>mijn</a:t>
            </a:r>
            <a:r>
              <a:rPr lang="en-US" dirty="0"/>
              <a:t> </a:t>
            </a:r>
            <a:r>
              <a:rPr lang="en-US" dirty="0" err="1"/>
              <a:t>kinderen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zelf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school </a:t>
            </a:r>
            <a:r>
              <a:rPr lang="en-US" dirty="0" err="1"/>
              <a:t>brengen</a:t>
            </a:r>
            <a:r>
              <a:rPr lang="en-US" dirty="0"/>
              <a:t> of </a:t>
            </a:r>
            <a:r>
              <a:rPr lang="en-US" dirty="0" err="1"/>
              <a:t>afhalen</a:t>
            </a:r>
            <a:r>
              <a:rPr lang="en-US" dirty="0"/>
              <a:t>…” </a:t>
            </a:r>
          </a:p>
          <a:p>
            <a:pPr algn="ctr"/>
            <a:endParaRPr lang="en-US" dirty="0"/>
          </a:p>
          <a:p>
            <a:pPr algn="r"/>
            <a:r>
              <a:rPr lang="en-US" sz="1400" dirty="0"/>
              <a:t>(</a:t>
            </a:r>
            <a:r>
              <a:rPr lang="en-US" sz="1400" dirty="0" err="1"/>
              <a:t>werkneemster</a:t>
            </a:r>
            <a:r>
              <a:rPr lang="en-US" sz="1400" dirty="0"/>
              <a:t> </a:t>
            </a:r>
            <a:r>
              <a:rPr lang="en-US" sz="1400" dirty="0" err="1"/>
              <a:t>bij</a:t>
            </a:r>
            <a:r>
              <a:rPr lang="en-US" sz="1400" dirty="0"/>
              <a:t> </a:t>
            </a:r>
            <a:r>
              <a:rPr lang="en-US" sz="1400" dirty="0" err="1"/>
              <a:t>Federale</a:t>
            </a:r>
            <a:r>
              <a:rPr lang="en-US" sz="1400" dirty="0"/>
              <a:t> </a:t>
            </a:r>
            <a:r>
              <a:rPr lang="en-US" sz="1400" dirty="0" err="1"/>
              <a:t>overheid</a:t>
            </a:r>
            <a:r>
              <a:rPr lang="en-US" sz="1400" dirty="0"/>
              <a:t>)</a:t>
            </a:r>
            <a:endParaRPr lang="en-U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0482E3-8F2B-4FA7-8BB8-CAB475B69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02" y="1825625"/>
            <a:ext cx="7053431" cy="396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5335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CD5933-6CA2-A2AA-891C-51407D9E0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8E41BB-B7EA-DAD0-3127-ED80F6C987B0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500" y="190500"/>
            <a:ext cx="11811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15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78064-8B64-14EB-3A1A-439A8901C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</a:t>
            </a:fld>
            <a:endParaRPr lang="en-US" kern="1200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930BAB3-24D1-31C9-39B0-04C467B4666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78400" y="687388"/>
            <a:ext cx="7213600" cy="5483225"/>
          </a:xfrm>
          <a:effectLst/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sz="7200" spc="-300" dirty="0" err="1">
                <a:solidFill>
                  <a:schemeClr val="accent2">
                    <a:lumMod val="75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Wanneer</a:t>
            </a:r>
            <a:r>
              <a:rPr lang="en-US" sz="7200" spc="-300" dirty="0">
                <a:solidFill>
                  <a:schemeClr val="accent2">
                    <a:lumMod val="75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7200" spc="-300" dirty="0" err="1">
                <a:solidFill>
                  <a:schemeClr val="accent2">
                    <a:lumMod val="75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heeft</a:t>
            </a:r>
            <a:r>
              <a:rPr lang="en-US" sz="7200" spc="-300" dirty="0">
                <a:solidFill>
                  <a:schemeClr val="accent2">
                    <a:lumMod val="75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u </a:t>
            </a:r>
            <a:r>
              <a:rPr lang="en-US" sz="7200" spc="-300" dirty="0" err="1">
                <a:solidFill>
                  <a:schemeClr val="accent2">
                    <a:lumMod val="75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zich</a:t>
            </a:r>
            <a:r>
              <a:rPr lang="en-US" sz="7200" spc="-300" dirty="0">
                <a:solidFill>
                  <a:schemeClr val="accent2">
                    <a:lumMod val="75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7200" spc="-300" dirty="0" err="1">
                <a:solidFill>
                  <a:schemeClr val="accent2">
                    <a:lumMod val="75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écht</a:t>
            </a:r>
            <a:r>
              <a:rPr lang="en-US" sz="7200" spc="-300" dirty="0">
                <a:solidFill>
                  <a:schemeClr val="accent2">
                    <a:lumMod val="75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7200" spc="-300" dirty="0" err="1">
                <a:solidFill>
                  <a:schemeClr val="accent2">
                    <a:lumMod val="75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goed</a:t>
            </a:r>
            <a:r>
              <a:rPr lang="en-US" sz="7200" spc="-300" dirty="0">
                <a:solidFill>
                  <a:schemeClr val="accent2">
                    <a:lumMod val="75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</a:t>
            </a:r>
            <a:r>
              <a:rPr lang="en-US" sz="7200" spc="-300" dirty="0" err="1">
                <a:solidFill>
                  <a:schemeClr val="accent2">
                    <a:lumMod val="75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gevoeld</a:t>
            </a:r>
            <a:r>
              <a:rPr lang="en-US" sz="7200" spc="-300" dirty="0">
                <a:solidFill>
                  <a:schemeClr val="accent2">
                    <a:lumMod val="75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 op het </a:t>
            </a:r>
            <a:r>
              <a:rPr lang="en-US" sz="7200" spc="-300" dirty="0" err="1">
                <a:solidFill>
                  <a:schemeClr val="accent2">
                    <a:lumMod val="75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werk</a:t>
            </a:r>
            <a:r>
              <a:rPr lang="en-US" sz="7200" spc="-300" dirty="0">
                <a:solidFill>
                  <a:schemeClr val="accent2">
                    <a:lumMod val="75000"/>
                  </a:schemeClr>
                </a:soli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?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3AE72B7-76B0-9E1D-7E2B-E8E9963170D8}"/>
              </a:ext>
            </a:extLst>
          </p:cNvPr>
          <p:cNvCxnSpPr/>
          <p:nvPr/>
        </p:nvCxnSpPr>
        <p:spPr>
          <a:xfrm>
            <a:off x="4583430" y="1914525"/>
            <a:ext cx="0" cy="302895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8755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03072" y="3080998"/>
            <a:ext cx="9144000" cy="1641490"/>
          </a:xfrm>
        </p:spPr>
        <p:txBody>
          <a:bodyPr>
            <a:normAutofit fontScale="90000"/>
          </a:bodyPr>
          <a:lstStyle/>
          <a:p>
            <a:br>
              <a:rPr lang="nl-BE" sz="72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nl-BE" sz="7200" dirty="0">
                <a:solidFill>
                  <a:schemeClr val="accent2">
                    <a:lumMod val="75000"/>
                  </a:schemeClr>
                </a:solidFill>
              </a:rPr>
              <a:t>Organisatiecontext en werk</a:t>
            </a:r>
            <a:br>
              <a:rPr lang="nl-BE" sz="72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nl-BE" sz="5300" dirty="0">
                <a:solidFill>
                  <a:schemeClr val="tx1"/>
                </a:solidFill>
              </a:rPr>
              <a:t>Het ABC als leidraad</a:t>
            </a:r>
            <a:endParaRPr lang="en-GB" sz="7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415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BE" sz="7200" dirty="0">
                <a:solidFill>
                  <a:schemeClr val="accent2">
                    <a:lumMod val="75000"/>
                  </a:schemeClr>
                </a:solidFill>
              </a:rPr>
              <a:t>Loon</a:t>
            </a:r>
            <a:endParaRPr lang="en-GB" sz="7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529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437" y="717550"/>
            <a:ext cx="9305925" cy="5219700"/>
          </a:xfrm>
          <a:prstGeom prst="rect">
            <a:avLst/>
          </a:prstGeom>
        </p:spPr>
      </p:pic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>
          <a:xfrm rot="16200000">
            <a:off x="-2327672" y="2518965"/>
            <a:ext cx="5980907" cy="1325563"/>
          </a:xfrm>
          <a:ln/>
        </p:spPr>
        <p:txBody>
          <a:bodyPr vert="horz" lIns="82945" tIns="41473" rIns="82945" bIns="41473" rtlCol="0" anchor="ctr">
            <a:noAutofit/>
          </a:bodyPr>
          <a:lstStyle/>
          <a:p>
            <a:pPr algn="ctr"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sz="4400" dirty="0" err="1"/>
              <a:t>Verloning</a:t>
            </a:r>
            <a:endParaRPr lang="en-US" sz="4400" noProof="0" dirty="0"/>
          </a:p>
        </p:txBody>
      </p:sp>
      <p:sp>
        <p:nvSpPr>
          <p:cNvPr id="2" name="Oval 1"/>
          <p:cNvSpPr/>
          <p:nvPr/>
        </p:nvSpPr>
        <p:spPr>
          <a:xfrm>
            <a:off x="2375210" y="1070517"/>
            <a:ext cx="2085278" cy="10370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548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46"/>
    </mc:Choice>
    <mc:Fallback xmlns="">
      <p:transition spd="slow" advTm="14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855" y="67727"/>
            <a:ext cx="4829175" cy="614362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800" y="304800"/>
            <a:ext cx="5410200" cy="5943600"/>
          </a:xfrm>
          <a:prstGeom prst="rect">
            <a:avLst/>
          </a:prstGeom>
        </p:spPr>
      </p:pic>
      <p:sp>
        <p:nvSpPr>
          <p:cNvPr id="6" name="Rectangle 1"/>
          <p:cNvSpPr>
            <a:spLocks noGrp="1" noChangeArrowheads="1"/>
          </p:cNvSpPr>
          <p:nvPr>
            <p:ph type="title"/>
          </p:nvPr>
        </p:nvSpPr>
        <p:spPr>
          <a:xfrm rot="16200000">
            <a:off x="-2327672" y="2518965"/>
            <a:ext cx="5980907" cy="1325563"/>
          </a:xfrm>
          <a:ln/>
        </p:spPr>
        <p:txBody>
          <a:bodyPr vert="horz" lIns="82945" tIns="41473" rIns="82945" bIns="41473" rtlCol="0" anchor="ctr">
            <a:noAutofit/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sz="4400" dirty="0" err="1"/>
              <a:t>Verloning</a:t>
            </a:r>
            <a:endParaRPr lang="en-US" sz="4400" noProof="0" dirty="0"/>
          </a:p>
        </p:txBody>
      </p:sp>
      <p:sp>
        <p:nvSpPr>
          <p:cNvPr id="7" name="Rectangle 6"/>
          <p:cNvSpPr/>
          <p:nvPr/>
        </p:nvSpPr>
        <p:spPr>
          <a:xfrm>
            <a:off x="5417584" y="137858"/>
            <a:ext cx="2008814" cy="45365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r>
              <a:rPr lang="nl-BE" dirty="0" err="1"/>
              <a:t>Intrinsic</a:t>
            </a:r>
            <a:r>
              <a:rPr lang="nl-BE" dirty="0"/>
              <a:t> </a:t>
            </a:r>
            <a:r>
              <a:rPr lang="nl-BE" dirty="0" err="1"/>
              <a:t>motivation</a:t>
            </a:r>
            <a:endParaRPr lang="nl-BE" dirty="0"/>
          </a:p>
        </p:txBody>
      </p:sp>
      <p:sp>
        <p:nvSpPr>
          <p:cNvPr id="8" name="Rectangle 7"/>
          <p:cNvSpPr/>
          <p:nvPr/>
        </p:nvSpPr>
        <p:spPr>
          <a:xfrm>
            <a:off x="8319810" y="183858"/>
            <a:ext cx="2008814" cy="453651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nl-BE" dirty="0"/>
          </a:p>
        </p:txBody>
      </p:sp>
      <p:sp>
        <p:nvSpPr>
          <p:cNvPr id="9" name="Rectangle 8"/>
          <p:cNvSpPr/>
          <p:nvPr/>
        </p:nvSpPr>
        <p:spPr>
          <a:xfrm>
            <a:off x="2490567" y="67727"/>
            <a:ext cx="2008814" cy="344868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nl-BE" dirty="0"/>
          </a:p>
        </p:txBody>
      </p:sp>
      <p:sp>
        <p:nvSpPr>
          <p:cNvPr id="2" name="Right Arrow 1"/>
          <p:cNvSpPr/>
          <p:nvPr/>
        </p:nvSpPr>
        <p:spPr>
          <a:xfrm>
            <a:off x="7847761" y="244328"/>
            <a:ext cx="379141" cy="3327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Left Arrow 10"/>
          <p:cNvSpPr/>
          <p:nvPr/>
        </p:nvSpPr>
        <p:spPr>
          <a:xfrm>
            <a:off x="4740480" y="116174"/>
            <a:ext cx="379141" cy="37725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2" descr="Thumbs Up Icon Blue Clip Art at Clker.com - vector clip art online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431" y="1694455"/>
            <a:ext cx="703954" cy="73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651912" y="1463558"/>
            <a:ext cx="753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7200" b="1" dirty="0">
                <a:solidFill>
                  <a:srgbClr val="4781E4"/>
                </a:solidFill>
              </a:rPr>
              <a:t>$</a:t>
            </a:r>
            <a:endParaRPr lang="en-GB" sz="3200" b="1" dirty="0">
              <a:solidFill>
                <a:srgbClr val="4781E4"/>
              </a:solidFill>
            </a:endParaRPr>
          </a:p>
        </p:txBody>
      </p:sp>
      <p:pic>
        <p:nvPicPr>
          <p:cNvPr id="14" name="Picture 2" descr="Thumbs Up Icon Blue Clip Art at Clker.com - vector clip art online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624" y="880222"/>
            <a:ext cx="703954" cy="73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397891" y="650550"/>
            <a:ext cx="7537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7200" b="1" dirty="0">
                <a:solidFill>
                  <a:srgbClr val="4781E4"/>
                </a:solidFill>
              </a:rPr>
              <a:t>$</a:t>
            </a:r>
            <a:endParaRPr lang="en-GB" sz="3200" b="1" dirty="0">
              <a:solidFill>
                <a:srgbClr val="4781E4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433685" y="1915244"/>
            <a:ext cx="918203" cy="7486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nl-BE" dirty="0"/>
          </a:p>
        </p:txBody>
      </p:sp>
      <p:sp>
        <p:nvSpPr>
          <p:cNvPr id="17" name="Rectangle 16"/>
          <p:cNvSpPr/>
          <p:nvPr/>
        </p:nvSpPr>
        <p:spPr>
          <a:xfrm>
            <a:off x="10217451" y="1796267"/>
            <a:ext cx="918203" cy="7486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nl-BE" dirty="0"/>
          </a:p>
        </p:txBody>
      </p:sp>
      <p:sp>
        <p:nvSpPr>
          <p:cNvPr id="18" name="Rectangle 17"/>
          <p:cNvSpPr/>
          <p:nvPr/>
        </p:nvSpPr>
        <p:spPr>
          <a:xfrm>
            <a:off x="3488638" y="1915244"/>
            <a:ext cx="918203" cy="748643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nl-BE" dirty="0"/>
          </a:p>
        </p:txBody>
      </p:sp>
      <p:sp>
        <p:nvSpPr>
          <p:cNvPr id="20" name="Rectangle 19"/>
          <p:cNvSpPr/>
          <p:nvPr/>
        </p:nvSpPr>
        <p:spPr>
          <a:xfrm>
            <a:off x="2114818" y="3762630"/>
            <a:ext cx="3876212" cy="6532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nl-BE" dirty="0"/>
          </a:p>
        </p:txBody>
      </p:sp>
      <p:sp>
        <p:nvSpPr>
          <p:cNvPr id="21" name="Rectangle 20"/>
          <p:cNvSpPr/>
          <p:nvPr/>
        </p:nvSpPr>
        <p:spPr>
          <a:xfrm>
            <a:off x="1074789" y="3762631"/>
            <a:ext cx="918203" cy="653254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nl-BE" dirty="0"/>
          </a:p>
        </p:txBody>
      </p:sp>
      <p:sp>
        <p:nvSpPr>
          <p:cNvPr id="23" name="Rectangle 22"/>
          <p:cNvSpPr/>
          <p:nvPr/>
        </p:nvSpPr>
        <p:spPr>
          <a:xfrm>
            <a:off x="7915880" y="5368304"/>
            <a:ext cx="2688930" cy="8800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nl-BE" dirty="0"/>
          </a:p>
        </p:txBody>
      </p:sp>
      <p:sp>
        <p:nvSpPr>
          <p:cNvPr id="25" name="Rectangle 24"/>
          <p:cNvSpPr/>
          <p:nvPr/>
        </p:nvSpPr>
        <p:spPr>
          <a:xfrm>
            <a:off x="10328624" y="2893131"/>
            <a:ext cx="918203" cy="7486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nl-BE" dirty="0"/>
          </a:p>
        </p:txBody>
      </p:sp>
      <p:sp>
        <p:nvSpPr>
          <p:cNvPr id="26" name="Rectangle 25"/>
          <p:cNvSpPr/>
          <p:nvPr/>
        </p:nvSpPr>
        <p:spPr>
          <a:xfrm>
            <a:off x="8389628" y="2885165"/>
            <a:ext cx="918203" cy="748643"/>
          </a:xfrm>
          <a:prstGeom prst="rect">
            <a:avLst/>
          </a:prstGeom>
          <a:noFill/>
          <a:ln w="38100">
            <a:solidFill>
              <a:srgbClr val="92D05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endParaRPr lang="nl-B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209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543"/>
    </mc:Choice>
    <mc:Fallback xmlns="">
      <p:transition spd="slow" advTm="163543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F1881-4C83-46B7-B6D1-3B30CF89A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Verloning</a:t>
            </a:r>
            <a:endParaRPr lang="nl-BE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0812C228-D445-1629-F63F-ED6768A702F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12520" y="1858328"/>
          <a:ext cx="10515600" cy="3825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B9941-E5EC-432C-9C53-4A0126D74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7466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BE" sz="7200" dirty="0">
                <a:solidFill>
                  <a:schemeClr val="accent2">
                    <a:lumMod val="75000"/>
                  </a:schemeClr>
                </a:solidFill>
              </a:rPr>
              <a:t>Leiderschap</a:t>
            </a:r>
            <a:endParaRPr lang="en-GB" sz="7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515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298FEA7-878A-4683-9843-63C15096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70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nl-BE" dirty="0"/>
              <a:t>Autonomie ondersteunend leiderschap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AF3F7-237A-4C00-9FC2-E8C17B02C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D34BC1-4B9C-462D-858C-7F270B5A2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90690"/>
            <a:ext cx="7433731" cy="4181474"/>
          </a:xfrm>
          <a:prstGeom prst="rect">
            <a:avLst/>
          </a:prstGeom>
        </p:spPr>
      </p:pic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4B5C4D2C-7B3E-4E5A-B019-C0F9F590821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138160" y="1523049"/>
          <a:ext cx="3596640" cy="4181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139200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22846-AD13-4E66-BEDB-645CF3FD5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Autonomie ondersteunend leiderschap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4A4307-7295-40F0-9836-0E3C9DD703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3E43A7-E6BD-4E00-9601-1F8CFCF88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A6B99D-1210-497A-BBE7-FA2A10C730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22" y="1825625"/>
            <a:ext cx="11069955" cy="41357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E3B99D-84A9-4CEA-B941-C8EEEA42D240}"/>
              </a:ext>
            </a:extLst>
          </p:cNvPr>
          <p:cNvSpPr txBox="1"/>
          <p:nvPr/>
        </p:nvSpPr>
        <p:spPr>
          <a:xfrm>
            <a:off x="283845" y="6319129"/>
            <a:ext cx="11069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Slemp</a:t>
            </a:r>
            <a:r>
              <a:rPr lang="en-US" sz="1400" b="0" i="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, G. R., Kern, M. L., Patrick, K. J., &amp; Ryan, R. M. (2018). Leader autonomy support in the workplace: A meta-analytic review. </a:t>
            </a:r>
            <a:r>
              <a:rPr lang="en-US" sz="1400" b="0" i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Motivation and emotion</a:t>
            </a:r>
            <a:r>
              <a:rPr lang="en-US" sz="1400" b="0" i="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400" b="0" i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42</a:t>
            </a:r>
            <a:r>
              <a:rPr lang="en-US" sz="1400" b="0" i="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(5), 706-724.</a:t>
            </a:r>
            <a:endParaRPr lang="nl-BE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5856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1FA2A-032E-438A-887F-EE02101E5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Autonomie ondersteunend leiderschap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C5E1562-584B-45A4-93F9-5B950CBBF94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251960" y="149034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ED0E10-D7B5-4B05-A13F-D324D3236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9AB8BC-1F47-499C-A76F-47ED8F1927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627" y="1838325"/>
            <a:ext cx="6821659" cy="385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721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F7156B-DE58-99A7-904C-5742AD341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A48504-290B-7B4B-3A00-549E706DCA58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500" y="190500"/>
            <a:ext cx="11811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847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u="sng" dirty="0"/>
              <a:t>Basisbehoeften</a:t>
            </a:r>
            <a:r>
              <a:rPr lang="nl-BE" dirty="0"/>
              <a:t> in ZDT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7531898" y="1628800"/>
            <a:ext cx="2742486" cy="1446550"/>
            <a:chOff x="6007898" y="1238458"/>
            <a:chExt cx="2742486" cy="1446550"/>
          </a:xfrm>
        </p:grpSpPr>
        <p:sp>
          <p:nvSpPr>
            <p:cNvPr id="5" name="TextBox 4"/>
            <p:cNvSpPr txBox="1"/>
            <p:nvPr/>
          </p:nvSpPr>
          <p:spPr>
            <a:xfrm>
              <a:off x="6007898" y="1238458"/>
              <a:ext cx="54056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8800" dirty="0">
                  <a:solidFill>
                    <a:srgbClr val="92D050"/>
                  </a:solidFill>
                </a:rPr>
                <a:t>[</a:t>
              </a:r>
              <a:r>
                <a:rPr lang="nl-BE" sz="3200" dirty="0">
                  <a:solidFill>
                    <a:srgbClr val="92D050"/>
                  </a:solidFill>
                </a:rPr>
                <a:t> </a:t>
              </a:r>
              <a:endParaRPr lang="nl-BE" sz="6000" dirty="0">
                <a:solidFill>
                  <a:srgbClr val="92D050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334137" y="1751356"/>
              <a:ext cx="215279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BE" sz="2800" dirty="0">
                  <a:solidFill>
                    <a:srgbClr val="92D050"/>
                  </a:solidFill>
                </a:rPr>
                <a:t>Competentie</a:t>
              </a:r>
              <a:endParaRPr lang="nl-BE" sz="5400" dirty="0">
                <a:solidFill>
                  <a:srgbClr val="92D05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209851" y="1238458"/>
              <a:ext cx="54053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8800" dirty="0">
                  <a:solidFill>
                    <a:srgbClr val="92D050"/>
                  </a:solidFill>
                </a:rPr>
                <a:t>]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616082" y="1628800"/>
            <a:ext cx="3066014" cy="1446550"/>
            <a:chOff x="3092082" y="1238458"/>
            <a:chExt cx="3066014" cy="1446550"/>
          </a:xfrm>
        </p:grpSpPr>
        <p:sp>
          <p:nvSpPr>
            <p:cNvPr id="8" name="TextBox 7"/>
            <p:cNvSpPr txBox="1"/>
            <p:nvPr/>
          </p:nvSpPr>
          <p:spPr>
            <a:xfrm>
              <a:off x="3092082" y="1238458"/>
              <a:ext cx="54056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8800" dirty="0">
                  <a:solidFill>
                    <a:srgbClr val="FFC000"/>
                  </a:solidFill>
                </a:rPr>
                <a:t>[</a:t>
              </a:r>
              <a:r>
                <a:rPr lang="nl-BE" sz="3200" dirty="0">
                  <a:solidFill>
                    <a:srgbClr val="FFC000"/>
                  </a:solidFill>
                </a:rPr>
                <a:t> </a:t>
              </a:r>
              <a:endParaRPr lang="nl-BE" sz="6000" dirty="0">
                <a:solidFill>
                  <a:srgbClr val="FFC00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411997" y="1609914"/>
              <a:ext cx="244725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BE" sz="2800" dirty="0">
                  <a:solidFill>
                    <a:srgbClr val="FFC000"/>
                  </a:solidFill>
                </a:rPr>
                <a:t>Betrokkenheid/</a:t>
              </a:r>
              <a:r>
                <a:rPr lang="nl-BE" sz="2800" dirty="0" err="1">
                  <a:solidFill>
                    <a:srgbClr val="FFC000"/>
                  </a:solidFill>
                </a:rPr>
                <a:t>verBinding</a:t>
              </a:r>
              <a:endParaRPr lang="nl-BE" sz="5400" dirty="0">
                <a:solidFill>
                  <a:srgbClr val="FFC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617563" y="1238458"/>
              <a:ext cx="54053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8800" dirty="0">
                  <a:solidFill>
                    <a:srgbClr val="FFC000"/>
                  </a:solidFill>
                </a:rPr>
                <a:t>]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207569" y="1652712"/>
            <a:ext cx="2556757" cy="1446550"/>
            <a:chOff x="683568" y="1262370"/>
            <a:chExt cx="2556757" cy="1446550"/>
          </a:xfrm>
        </p:grpSpPr>
        <p:sp>
          <p:nvSpPr>
            <p:cNvPr id="11" name="TextBox 10"/>
            <p:cNvSpPr txBox="1"/>
            <p:nvPr/>
          </p:nvSpPr>
          <p:spPr>
            <a:xfrm>
              <a:off x="683568" y="1262370"/>
              <a:ext cx="54056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8800" dirty="0">
                  <a:solidFill>
                    <a:srgbClr val="FF0000"/>
                  </a:solidFill>
                </a:rPr>
                <a:t>[</a:t>
              </a:r>
              <a:r>
                <a:rPr lang="nl-BE" sz="3200" dirty="0">
                  <a:solidFill>
                    <a:srgbClr val="FF0000"/>
                  </a:solidFill>
                </a:rPr>
                <a:t> </a:t>
              </a:r>
              <a:endParaRPr lang="nl-BE" sz="6000" dirty="0">
                <a:solidFill>
                  <a:srgbClr val="FF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07178" y="1869778"/>
              <a:ext cx="215279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BE" sz="2800" dirty="0">
                  <a:solidFill>
                    <a:srgbClr val="FF0000"/>
                  </a:solidFill>
                </a:rPr>
                <a:t>Autonomie</a:t>
              </a:r>
              <a:endParaRPr lang="nl-BE" sz="5400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99792" y="1262370"/>
              <a:ext cx="54053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8800" dirty="0">
                  <a:solidFill>
                    <a:srgbClr val="FF0000"/>
                  </a:solidFill>
                </a:rPr>
                <a:t>]</a:t>
              </a: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950" y="3194250"/>
            <a:ext cx="2324526" cy="2065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418" y="3299639"/>
            <a:ext cx="2438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596" y="3301339"/>
            <a:ext cx="2970085" cy="1851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46884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7B5A5-DEE6-0948-5789-A099BBCBF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682" y="1954934"/>
            <a:ext cx="3886200" cy="2492375"/>
          </a:xfrm>
        </p:spPr>
        <p:txBody>
          <a:bodyPr>
            <a:normAutofit/>
          </a:bodyPr>
          <a:lstStyle/>
          <a:p>
            <a:r>
              <a:rPr lang="nl-BE" sz="4000" b="1" dirty="0"/>
              <a:t>Ondersteuning van de drie basisbehoeften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C509D7-AF34-5603-E21B-7443467E3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4539" y="832168"/>
            <a:ext cx="6314487" cy="519366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C6E7B-6CF0-7C77-6121-8BD682926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D22F896-40B5-4ADD-8801-0D06FADFA095}" type="slidenum">
              <a:rPr lang="en-US">
                <a:gradFill flip="none" rotWithShape="1">
                  <a:gsLst>
                    <a:gs pos="28000">
                      <a:srgbClr val="7F7F7F"/>
                    </a:gs>
                    <a:gs pos="0">
                      <a:srgbClr val="9E9E9E"/>
                    </a:gs>
                    <a:gs pos="100000">
                      <a:srgbClr val="7F7F7F"/>
                    </a:gs>
                  </a:gsLst>
                  <a:lin ang="5400000" scaled="1"/>
                  <a:tileRect/>
                </a:gradFill>
              </a:rPr>
              <a:pPr>
                <a:spcAft>
                  <a:spcPts val="600"/>
                </a:spcAft>
              </a:pPr>
              <a:t>30</a:t>
            </a:fld>
            <a:endParaRPr lang="en-US">
              <a:gradFill flip="none" rotWithShape="1">
                <a:gsLst>
                  <a:gs pos="28000">
                    <a:srgbClr val="7F7F7F"/>
                  </a:gs>
                  <a:gs pos="0">
                    <a:srgbClr val="9E9E9E"/>
                  </a:gs>
                  <a:gs pos="100000">
                    <a:srgbClr val="7F7F7F"/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5508759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BE" sz="7200" dirty="0">
                <a:solidFill>
                  <a:schemeClr val="accent2">
                    <a:lumMod val="75000"/>
                  </a:schemeClr>
                </a:solidFill>
              </a:rPr>
              <a:t>Het werk </a:t>
            </a:r>
            <a:br>
              <a:rPr lang="nl-BE" sz="72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nl-BE" sz="5300" dirty="0">
                <a:solidFill>
                  <a:schemeClr val="accent2">
                    <a:lumMod val="75000"/>
                  </a:schemeClr>
                </a:solidFill>
              </a:rPr>
              <a:t>Job design / Psychosociale aspecten</a:t>
            </a:r>
            <a:endParaRPr lang="en-GB" sz="7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1624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84AB9DF-4DB1-4168-9513-1F17A4122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Het werk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D53DA-14DD-4E5C-8740-03CCBB948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9CA760-9181-4696-B640-7BB50D9F1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7882" y="1851422"/>
            <a:ext cx="6541198" cy="3720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9C1992-B647-43AF-82AF-8C82BCB38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" y="2214404"/>
            <a:ext cx="4491990" cy="299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211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321E2-7B53-4EC9-BB79-51B778B0C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Het werk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BA92217C-DE99-6F7C-CD07-01EBF7D8001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3CB784-22CE-4C15-BFDC-666611B4A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7642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A7930-3D96-42E1-A56B-A947DF777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Oorsprong van psychosociale aspecten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A43BE2-4540-433A-BA01-4AE06CD6A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4F5832-C9E0-4A55-BE58-2414276E6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844" y="1476109"/>
            <a:ext cx="8840848" cy="43363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5965F0-BAD3-3261-1134-655D6F79C6A0}"/>
              </a:ext>
            </a:extLst>
          </p:cNvPr>
          <p:cNvSpPr txBox="1"/>
          <p:nvPr/>
        </p:nvSpPr>
        <p:spPr>
          <a:xfrm>
            <a:off x="185738" y="6425174"/>
            <a:ext cx="1084421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Parker, S. K., Van den Broeck, A., &amp; Holman, D. (2017). Work design influences: A synthesis of multilevel factors that affect the design of jobs. </a:t>
            </a:r>
            <a:r>
              <a:rPr lang="en-US" sz="1100" b="0" i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Academy of Management Annals</a:t>
            </a:r>
            <a:r>
              <a:rPr lang="en-US" sz="1100" b="0" i="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100" b="0" i="1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11</a:t>
            </a:r>
            <a:r>
              <a:rPr lang="en-US" sz="1100" b="0" i="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(1), 267-308.</a:t>
            </a:r>
            <a:endParaRPr lang="nl-BE" sz="11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2524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6D14F-7EB1-4BCB-BCAC-12FC35A2F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Job &amp; team </a:t>
            </a:r>
            <a:r>
              <a:rPr lang="nl-BE" dirty="0" err="1"/>
              <a:t>crafting</a:t>
            </a:r>
            <a:endParaRPr lang="nl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967C73-1A58-4017-9538-E4BE5B1BF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F8E444-ED8F-4479-B606-051840CBC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755" y="2052481"/>
            <a:ext cx="6414790" cy="36011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0EB96D-C466-4ABA-930A-D68DE322A163}"/>
              </a:ext>
            </a:extLst>
          </p:cNvPr>
          <p:cNvSpPr/>
          <p:nvPr/>
        </p:nvSpPr>
        <p:spPr>
          <a:xfrm>
            <a:off x="4939011" y="5747421"/>
            <a:ext cx="6640944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1400" dirty="0">
                <a:hlinkClick r:id="rId3"/>
              </a:rPr>
              <a:t>https://www.youtube.com/watch?v=C_igfnctYjA</a:t>
            </a:r>
            <a:r>
              <a:rPr lang="nl-BE" sz="1400" dirty="0"/>
              <a:t> (min 0-9)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0EC5A0-F9EB-41B1-951E-AFB0E134A7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627"/>
          <a:stretch/>
        </p:blipFill>
        <p:spPr>
          <a:xfrm>
            <a:off x="838200" y="2052480"/>
            <a:ext cx="3543697" cy="360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659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38402-387A-44CB-98FA-817AED2ED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7598386" cy="1325563"/>
          </a:xfrm>
        </p:spPr>
        <p:txBody>
          <a:bodyPr>
            <a:normAutofit fontScale="90000"/>
          </a:bodyPr>
          <a:lstStyle/>
          <a:p>
            <a:r>
              <a:rPr lang="nl-BE" dirty="0"/>
              <a:t>Leidinggevenden maken meer saaie jobs dan nodig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05F8BA-5687-4C12-A35D-662AF509B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EF0BAB-79BC-49D0-89DA-2142BF629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386" y="197411"/>
            <a:ext cx="4133850" cy="64103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9101EA-E6E4-4A44-A530-D11341969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96" y="1858402"/>
            <a:ext cx="7437190" cy="419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8138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/>
          <p:nvPr/>
        </p:nvSpPr>
        <p:spPr>
          <a:xfrm>
            <a:off x="4656064" y="3510133"/>
            <a:ext cx="2297432" cy="26404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1116" b="1" dirty="0">
                <a:solidFill>
                  <a:schemeClr val="bg1"/>
                </a:solidFill>
              </a:rPr>
              <a:t>ABC</a:t>
            </a:r>
          </a:p>
        </p:txBody>
      </p:sp>
      <p:sp>
        <p:nvSpPr>
          <p:cNvPr id="6" name="TextBox 4"/>
          <p:cNvSpPr txBox="1"/>
          <p:nvPr/>
        </p:nvSpPr>
        <p:spPr>
          <a:xfrm>
            <a:off x="1963328" y="564305"/>
            <a:ext cx="3484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1200" i="1" u="sng" dirty="0"/>
              <a:t>Persoonlijkheid</a:t>
            </a:r>
            <a:r>
              <a:rPr lang="nl-BE" sz="1200" i="1" dirty="0"/>
              <a:t>  :</a:t>
            </a:r>
            <a:r>
              <a:rPr lang="nl-BE" sz="1200" b="1" dirty="0"/>
              <a:t>
Big five: extraversie, altruïsme, </a:t>
            </a:r>
            <a:r>
              <a:rPr lang="nl-BE" sz="1200" b="1" dirty="0" err="1"/>
              <a:t>consciëntieusheid</a:t>
            </a:r>
            <a:r>
              <a:rPr lang="nl-BE" sz="1200" b="1" dirty="0"/>
              <a:t>, emotionele stabiliteit, openheid  
</a:t>
            </a:r>
            <a:r>
              <a:rPr lang="nl-BE" sz="1200" i="1" u="sng" dirty="0"/>
              <a:t>Persoonlijke eigenschappen:</a:t>
            </a:r>
            <a:r>
              <a:rPr lang="nl-BE" sz="1200" b="1" dirty="0"/>
              <a:t>
Eigenwaarde
Optimisme 
Mindfulness 
</a:t>
            </a:r>
            <a:r>
              <a:rPr lang="nl-BE" sz="1200" b="1" dirty="0" err="1"/>
              <a:t>Pro-actieve</a:t>
            </a:r>
            <a:r>
              <a:rPr lang="nl-BE" sz="1200" b="1" dirty="0"/>
              <a:t> persoonlijkheid
Autonome causaliteitsoriëntatie</a:t>
            </a:r>
            <a:endParaRPr lang="nl-BE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140781" y="581319"/>
            <a:ext cx="467656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1200" i="1" dirty="0"/>
              <a:t>Structurele antecedenten 
Job</a:t>
            </a:r>
            <a:r>
              <a:rPr lang="nl-BE" sz="1200" b="1" dirty="0"/>
              <a:t> 
Job stressors: rol ambiguïteit, rol conflict, </a:t>
            </a:r>
            <a:r>
              <a:rPr lang="nl-BE" sz="1200" b="1" dirty="0" err="1"/>
              <a:t>whi</a:t>
            </a:r>
            <a:r>
              <a:rPr lang="nl-BE" sz="1200" b="1" dirty="0"/>
              <a:t>, baanonzekerheid, </a:t>
            </a:r>
            <a:r>
              <a:rPr lang="nl-BE" sz="1200" b="1" dirty="0" err="1"/>
              <a:t>org</a:t>
            </a:r>
            <a:r>
              <a:rPr lang="nl-BE" sz="1200" b="1" dirty="0"/>
              <a:t>. Politiek
Job uitdagingen: werkdruk, </a:t>
            </a:r>
            <a:r>
              <a:rPr lang="nl-BE" sz="1200" b="1" dirty="0" err="1"/>
              <a:t>cogn</a:t>
            </a:r>
            <a:r>
              <a:rPr lang="nl-BE" sz="1200" b="1" dirty="0"/>
              <a:t>. eisen, </a:t>
            </a:r>
            <a:r>
              <a:rPr lang="nl-BE" sz="1200" b="1" dirty="0" err="1"/>
              <a:t>emo</a:t>
            </a:r>
            <a:r>
              <a:rPr lang="nl-BE" sz="1200" b="1" dirty="0"/>
              <a:t>-eisen 
Taakbronnen: gebruik van vaardigheden, taakidentiteit, taakbetekenis, autonomie, sociale ondersteuning, feedback 
</a:t>
            </a:r>
            <a:r>
              <a:rPr lang="nl-BE" sz="1200" i="1" u="sng" dirty="0"/>
              <a:t>Organisatie</a:t>
            </a:r>
            <a:r>
              <a:rPr lang="nl-BE" sz="1200" b="1" dirty="0"/>
              <a:t>
</a:t>
            </a:r>
            <a:r>
              <a:rPr lang="nl-BE" sz="1200" b="1" dirty="0" err="1"/>
              <a:t>Org</a:t>
            </a:r>
            <a:r>
              <a:rPr lang="nl-BE" sz="1200" b="1" dirty="0"/>
              <a:t>. Ondersteuning, Rechtvaardigheid, Fit
</a:t>
            </a:r>
            <a:r>
              <a:rPr lang="nl-BE" sz="1200" i="1" u="sng" dirty="0"/>
              <a:t>Sociale antecedenten</a:t>
            </a:r>
            <a:r>
              <a:rPr lang="nl-BE" sz="1200" b="1" dirty="0"/>
              <a:t>
- Positieve leiderschapsstijlen </a:t>
            </a:r>
            <a:r>
              <a:rPr lang="nl-BE" sz="1200" b="1" dirty="0" err="1"/>
              <a:t>oa</a:t>
            </a:r>
            <a:r>
              <a:rPr lang="nl-BE" sz="1200" b="1" dirty="0"/>
              <a:t>. transformationeel leiderschap, LMX, 
</a:t>
            </a:r>
            <a:endParaRPr lang="nl-BE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2234483" y="4401564"/>
            <a:ext cx="1423345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1400" dirty="0">
                <a:solidFill>
                  <a:schemeClr val="bg1"/>
                </a:solidFill>
              </a:rPr>
              <a:t>Motivatie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22005" y="4401564"/>
            <a:ext cx="1423345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1400" dirty="0">
                <a:solidFill>
                  <a:schemeClr val="bg1"/>
                </a:solidFill>
              </a:rPr>
              <a:t>Attitudes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96567" y="4401564"/>
            <a:ext cx="1429251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1400" dirty="0">
                <a:solidFill>
                  <a:schemeClr val="bg1"/>
                </a:solidFill>
              </a:rPr>
              <a:t>Gedrag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63329" y="260649"/>
            <a:ext cx="1907637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1400" dirty="0">
                <a:solidFill>
                  <a:schemeClr val="bg1"/>
                </a:solidFill>
              </a:rPr>
              <a:t>Werknemer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51673" y="273543"/>
            <a:ext cx="2959775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1400" dirty="0">
                <a:solidFill>
                  <a:schemeClr val="bg1"/>
                </a:solidFill>
              </a:rPr>
              <a:t>Organisatie- en werkcontext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54278" y="4697649"/>
            <a:ext cx="20552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1200" b="1" dirty="0"/>
              <a:t>Minder gecontroleerde motivatie
Meer autonome motivatie
</a:t>
            </a:r>
            <a:endParaRPr lang="nl-BE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6046246" y="4697649"/>
            <a:ext cx="16669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1200" b="1" i="1" u="sng" dirty="0"/>
              <a:t>Minder</a:t>
            </a:r>
            <a:r>
              <a:rPr lang="nl-BE" sz="1200" dirty="0"/>
              <a:t>
Verloopintenties
</a:t>
            </a:r>
            <a:r>
              <a:rPr lang="nl-BE" sz="1200" b="1" i="1" u="sng" dirty="0"/>
              <a:t>Meer</a:t>
            </a:r>
            <a:r>
              <a:rPr lang="nl-BE" sz="1200" dirty="0"/>
              <a:t>
Werkplezier 
Organisatorische betrokkenheid
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74627" y="4698523"/>
            <a:ext cx="16368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1200" b="1" i="1" u="sng" dirty="0"/>
              <a:t>Minder</a:t>
            </a:r>
            <a:r>
              <a:rPr lang="nl-BE" sz="1200" dirty="0"/>
              <a:t>
Afwijkende gedrag (bijv. pesten) 
Ziekteverzuim 
</a:t>
            </a:r>
            <a:r>
              <a:rPr lang="nl-BE" sz="1200" b="1" i="1" u="sng" dirty="0"/>
              <a:t>Meer</a:t>
            </a:r>
            <a:r>
              <a:rPr lang="nl-BE" sz="1200" dirty="0"/>
              <a:t> 
Voorstelling 
Creativiteit
Pro-activiteit
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47444" y="4398389"/>
            <a:ext cx="1423345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1400" dirty="0">
                <a:solidFill>
                  <a:schemeClr val="bg1"/>
                </a:solidFill>
              </a:rPr>
              <a:t>Welzijn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76021" y="4697649"/>
            <a:ext cx="20552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1200" b="1" i="1" u="sng" dirty="0"/>
              <a:t>Minder</a:t>
            </a:r>
            <a:r>
              <a:rPr lang="nl-BE" sz="1200" dirty="0"/>
              <a:t>
Negatieve emoties
Stress
Burn-out 
</a:t>
            </a:r>
            <a:r>
              <a:rPr lang="nl-BE" sz="1200" b="1" i="1" u="sng" dirty="0"/>
              <a:t>Meer</a:t>
            </a:r>
            <a:r>
              <a:rPr lang="nl-BE" sz="1200" dirty="0"/>
              <a:t>
Algemeen welzijn
Positieve emoties 
Tevredenheid met het leven
Verloving
</a:t>
            </a:r>
          </a:p>
        </p:txBody>
      </p:sp>
    </p:spTree>
    <p:extLst>
      <p:ext uri="{BB962C8B-B14F-4D97-AF65-F5344CB8AC3E}">
        <p14:creationId xmlns:p14="http://schemas.microsoft.com/office/powerpoint/2010/main" val="23539504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C66FCC-C84C-521E-97EB-BCC5B814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D5B6AA-D7F9-8B5E-0BE8-679DFD016A72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500" y="190500"/>
            <a:ext cx="11811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492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7D8E5F-FA1E-5827-C816-B9967A934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41396"/>
            <a:ext cx="6854734" cy="3998595"/>
          </a:xfrm>
          <a:prstGeom prst="rect">
            <a:avLst/>
          </a:prstGeom>
        </p:spPr>
      </p:pic>
      <p:pic>
        <p:nvPicPr>
          <p:cNvPr id="13314" name="Picture 2" descr="https://encrypted-tbn2.gstatic.com/images?q=tbn:ANd9GcTSCEAqaXyy6sv1WKLb7RlTdDkW09kdAOAisqv3wZ7NpSHe2X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94" y="1241396"/>
            <a:ext cx="4455765" cy="3882619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59667" y="5558355"/>
            <a:ext cx="3671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rgbClr val="147694"/>
                </a:solidFill>
              </a:rPr>
              <a:t>Anja Van den Broeck</a:t>
            </a:r>
          </a:p>
          <a:p>
            <a:r>
              <a:rPr lang="nl-BE" dirty="0">
                <a:solidFill>
                  <a:srgbClr val="147694"/>
                </a:solidFill>
              </a:rPr>
              <a:t>Anja.vandenbroeck@kuleuven.be</a:t>
            </a:r>
          </a:p>
        </p:txBody>
      </p:sp>
    </p:spTree>
    <p:extLst>
      <p:ext uri="{BB962C8B-B14F-4D97-AF65-F5344CB8AC3E}">
        <p14:creationId xmlns:p14="http://schemas.microsoft.com/office/powerpoint/2010/main" val="3996725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11FBD34-272B-4A7B-89D1-3DBF8CBDA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7498" y="768010"/>
            <a:ext cx="4235408" cy="53219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D1AB60-03C3-4CCE-A222-42797A50F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Gevolgen van het ABC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43BBE-F984-47A9-9C14-15B8DA97F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2F10E74-41B0-48F8-ADA3-49CB92963CFF}"/>
              </a:ext>
            </a:extLst>
          </p:cNvPr>
          <p:cNvSpPr/>
          <p:nvPr/>
        </p:nvSpPr>
        <p:spPr>
          <a:xfrm>
            <a:off x="545031" y="5014955"/>
            <a:ext cx="1825644" cy="8974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Welzijn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6431EDE-B7B9-439D-9B2D-3B7E81FF35D9}"/>
              </a:ext>
            </a:extLst>
          </p:cNvPr>
          <p:cNvSpPr/>
          <p:nvPr/>
        </p:nvSpPr>
        <p:spPr>
          <a:xfrm>
            <a:off x="2625577" y="5014955"/>
            <a:ext cx="1825644" cy="8974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Positieve attitudes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F87E2DF-B033-4EF4-BFC8-5F2C69B8F46D}"/>
              </a:ext>
            </a:extLst>
          </p:cNvPr>
          <p:cNvSpPr/>
          <p:nvPr/>
        </p:nvSpPr>
        <p:spPr>
          <a:xfrm>
            <a:off x="4850879" y="5014955"/>
            <a:ext cx="1825644" cy="8974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Prestaties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743EB91-FB74-4FEF-86DB-2F826C9CCB54}"/>
              </a:ext>
            </a:extLst>
          </p:cNvPr>
          <p:cNvSpPr/>
          <p:nvPr/>
        </p:nvSpPr>
        <p:spPr>
          <a:xfrm>
            <a:off x="3785043" y="3712250"/>
            <a:ext cx="1825644" cy="8974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Kwaliteit van motivatie</a:t>
            </a:r>
          </a:p>
        </p:txBody>
      </p:sp>
    </p:spTree>
    <p:extLst>
      <p:ext uri="{BB962C8B-B14F-4D97-AF65-F5344CB8AC3E}">
        <p14:creationId xmlns:p14="http://schemas.microsoft.com/office/powerpoint/2010/main" val="279067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Gevolgen van het ABC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063552" y="3926666"/>
            <a:ext cx="3066014" cy="1446550"/>
            <a:chOff x="5863884" y="1238458"/>
            <a:chExt cx="3066015" cy="1446550"/>
          </a:xfrm>
        </p:grpSpPr>
        <p:sp>
          <p:nvSpPr>
            <p:cNvPr id="5" name="TextBox 4"/>
            <p:cNvSpPr txBox="1"/>
            <p:nvPr/>
          </p:nvSpPr>
          <p:spPr>
            <a:xfrm>
              <a:off x="5863884" y="1238458"/>
              <a:ext cx="54056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8800" dirty="0">
                  <a:solidFill>
                    <a:srgbClr val="92D050"/>
                  </a:solidFill>
                </a:rPr>
                <a:t>[</a:t>
              </a:r>
              <a:r>
                <a:rPr lang="nl-BE" sz="3200" dirty="0">
                  <a:solidFill>
                    <a:srgbClr val="92D050"/>
                  </a:solidFill>
                </a:rPr>
                <a:t> </a:t>
              </a:r>
              <a:endParaRPr lang="nl-BE" sz="6000" dirty="0">
                <a:solidFill>
                  <a:srgbClr val="92D050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6260436" y="1845866"/>
              <a:ext cx="215279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BE" sz="2800" dirty="0">
                  <a:solidFill>
                    <a:srgbClr val="92D050"/>
                  </a:solidFill>
                </a:rPr>
                <a:t>competentie</a:t>
              </a:r>
              <a:endParaRPr lang="nl-BE" sz="5400" dirty="0">
                <a:solidFill>
                  <a:srgbClr val="92D05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389366" y="1238458"/>
              <a:ext cx="54053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8800" dirty="0">
                  <a:solidFill>
                    <a:srgbClr val="92D050"/>
                  </a:solidFill>
                </a:rPr>
                <a:t>]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063552" y="2774538"/>
            <a:ext cx="3066014" cy="1446550"/>
            <a:chOff x="3092082" y="1238458"/>
            <a:chExt cx="3066014" cy="1446550"/>
          </a:xfrm>
        </p:grpSpPr>
        <p:sp>
          <p:nvSpPr>
            <p:cNvPr id="9" name="TextBox 8"/>
            <p:cNvSpPr txBox="1"/>
            <p:nvPr/>
          </p:nvSpPr>
          <p:spPr>
            <a:xfrm>
              <a:off x="3092082" y="1238458"/>
              <a:ext cx="54056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8800" dirty="0">
                  <a:solidFill>
                    <a:srgbClr val="FFC000"/>
                  </a:solidFill>
                </a:rPr>
                <a:t>[</a:t>
              </a:r>
              <a:r>
                <a:rPr lang="nl-BE" sz="3200" dirty="0">
                  <a:solidFill>
                    <a:srgbClr val="FFC000"/>
                  </a:solidFill>
                </a:rPr>
                <a:t> </a:t>
              </a:r>
              <a:endParaRPr lang="nl-BE" sz="6000" dirty="0">
                <a:solidFill>
                  <a:srgbClr val="FFC0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381130" y="1845866"/>
              <a:ext cx="244725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BE" sz="2800" dirty="0">
                  <a:solidFill>
                    <a:srgbClr val="FFC000"/>
                  </a:solidFill>
                </a:rPr>
                <a:t>verbinding</a:t>
              </a:r>
              <a:endParaRPr lang="nl-BE" sz="5400" dirty="0">
                <a:solidFill>
                  <a:srgbClr val="FFC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17563" y="1238458"/>
              <a:ext cx="54053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8800" dirty="0">
                  <a:solidFill>
                    <a:srgbClr val="FFC000"/>
                  </a:solidFill>
                </a:rPr>
                <a:t>]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063552" y="1646322"/>
            <a:ext cx="3066014" cy="1446550"/>
            <a:chOff x="467544" y="1652712"/>
            <a:chExt cx="3066014" cy="1446550"/>
          </a:xfrm>
        </p:grpSpPr>
        <p:sp>
          <p:nvSpPr>
            <p:cNvPr id="13" name="TextBox 12"/>
            <p:cNvSpPr txBox="1"/>
            <p:nvPr/>
          </p:nvSpPr>
          <p:spPr>
            <a:xfrm>
              <a:off x="467544" y="1652712"/>
              <a:ext cx="54056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8800" dirty="0">
                  <a:solidFill>
                    <a:srgbClr val="FF0000"/>
                  </a:solidFill>
                </a:rPr>
                <a:t>[</a:t>
              </a:r>
              <a:r>
                <a:rPr lang="nl-BE" sz="3200" dirty="0">
                  <a:solidFill>
                    <a:srgbClr val="FF0000"/>
                  </a:solidFill>
                </a:rPr>
                <a:t> </a:t>
              </a:r>
              <a:endParaRPr lang="nl-BE" sz="6000" dirty="0">
                <a:solidFill>
                  <a:srgbClr val="FF00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51058" y="2260120"/>
              <a:ext cx="215279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BE" sz="2800" dirty="0">
                  <a:solidFill>
                    <a:srgbClr val="FF0000"/>
                  </a:solidFill>
                </a:rPr>
                <a:t>autonomie</a:t>
              </a:r>
              <a:endParaRPr lang="nl-BE" sz="5400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993025" y="1652712"/>
              <a:ext cx="54053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8800" dirty="0">
                  <a:solidFill>
                    <a:srgbClr val="FF0000"/>
                  </a:solidFill>
                </a:rPr>
                <a:t>]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405506" y="3674055"/>
            <a:ext cx="4681266" cy="1446550"/>
            <a:chOff x="467544" y="1652712"/>
            <a:chExt cx="2855158" cy="1446550"/>
          </a:xfrm>
        </p:grpSpPr>
        <p:sp>
          <p:nvSpPr>
            <p:cNvPr id="18" name="TextBox 17"/>
            <p:cNvSpPr txBox="1"/>
            <p:nvPr/>
          </p:nvSpPr>
          <p:spPr>
            <a:xfrm>
              <a:off x="467544" y="1652712"/>
              <a:ext cx="54056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8800" dirty="0">
                  <a:solidFill>
                    <a:schemeClr val="accent1"/>
                  </a:solidFill>
                </a:rPr>
                <a:t>[</a:t>
              </a:r>
              <a:r>
                <a:rPr lang="nl-BE" sz="3200" dirty="0">
                  <a:solidFill>
                    <a:schemeClr val="accent1"/>
                  </a:solidFill>
                </a:rPr>
                <a:t> </a:t>
              </a:r>
              <a:endParaRPr lang="nl-BE" sz="6000" dirty="0">
                <a:solidFill>
                  <a:schemeClr val="accent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54392" y="1724720"/>
              <a:ext cx="262224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BE" sz="2800" dirty="0">
                  <a:solidFill>
                    <a:schemeClr val="accent1"/>
                  </a:solidFill>
                </a:rPr>
                <a:t>welzijn </a:t>
              </a:r>
              <a:endParaRPr lang="nl-BE" sz="5400" dirty="0">
                <a:solidFill>
                  <a:schemeClr val="accent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993025" y="1652712"/>
              <a:ext cx="32967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8800" dirty="0">
                  <a:solidFill>
                    <a:schemeClr val="accent1"/>
                  </a:solidFill>
                </a:rPr>
                <a:t>]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6547900" y="4250120"/>
            <a:ext cx="45900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1600" dirty="0">
                <a:solidFill>
                  <a:schemeClr val="accent1"/>
                </a:solidFill>
              </a:rPr>
              <a:t>+ positieve emoties, bevlogenheid,  </a:t>
            </a:r>
            <a:br>
              <a:rPr lang="nl-BE" sz="1600" dirty="0">
                <a:solidFill>
                  <a:schemeClr val="accent1"/>
                </a:solidFill>
              </a:rPr>
            </a:br>
            <a:r>
              <a:rPr lang="nl-BE" sz="1600" dirty="0">
                <a:solidFill>
                  <a:schemeClr val="accent1"/>
                </a:solidFill>
              </a:rPr>
              <a:t>algemeen welzijn, levenstevredenheid</a:t>
            </a:r>
          </a:p>
          <a:p>
            <a:pPr algn="ctr"/>
            <a:r>
              <a:rPr lang="nl-BE" sz="1600" dirty="0">
                <a:solidFill>
                  <a:schemeClr val="accent1"/>
                </a:solidFill>
              </a:rPr>
              <a:t>- stress, burn-out, </a:t>
            </a:r>
            <a:endParaRPr lang="nl-BE" sz="3600" dirty="0">
              <a:solidFill>
                <a:schemeClr val="accent1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6A3CC9B-4756-EEC4-CEE7-919F02FE4A67}"/>
              </a:ext>
            </a:extLst>
          </p:cNvPr>
          <p:cNvGrpSpPr/>
          <p:nvPr/>
        </p:nvGrpSpPr>
        <p:grpSpPr>
          <a:xfrm>
            <a:off x="6353891" y="2480116"/>
            <a:ext cx="4732881" cy="1446550"/>
            <a:chOff x="5612046" y="2780928"/>
            <a:chExt cx="4732881" cy="1446550"/>
          </a:xfrm>
        </p:grpSpPr>
        <p:grpSp>
          <p:nvGrpSpPr>
            <p:cNvPr id="21" name="Group 20"/>
            <p:cNvGrpSpPr/>
            <p:nvPr/>
          </p:nvGrpSpPr>
          <p:grpSpPr>
            <a:xfrm>
              <a:off x="5612046" y="2780928"/>
              <a:ext cx="4732881" cy="1446550"/>
              <a:chOff x="467544" y="1652712"/>
              <a:chExt cx="2851099" cy="1446550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467544" y="1652712"/>
                <a:ext cx="540567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BE" sz="8800" dirty="0">
                    <a:solidFill>
                      <a:schemeClr val="accent2">
                        <a:lumMod val="75000"/>
                      </a:schemeClr>
                    </a:solidFill>
                  </a:rPr>
                  <a:t>[</a:t>
                </a:r>
                <a:r>
                  <a:rPr lang="nl-BE" sz="3200" dirty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:endParaRPr lang="nl-BE" sz="60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51515" y="1749593"/>
                <a:ext cx="258995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BE" sz="2800" dirty="0">
                    <a:solidFill>
                      <a:schemeClr val="accent2">
                        <a:lumMod val="75000"/>
                      </a:schemeClr>
                    </a:solidFill>
                  </a:rPr>
                  <a:t>attitudes</a:t>
                </a:r>
                <a:endParaRPr lang="nl-BE" sz="5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993025" y="1652712"/>
                <a:ext cx="325618" cy="144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8800" dirty="0">
                    <a:solidFill>
                      <a:schemeClr val="accent2">
                        <a:lumMod val="75000"/>
                      </a:schemeClr>
                    </a:solidFill>
                  </a:rPr>
                  <a:t>]</a:t>
                </a:r>
              </a:p>
            </p:txBody>
          </p:sp>
        </p:grpSp>
        <p:sp>
          <p:nvSpPr>
            <p:cNvPr id="30" name="Rectangle 29"/>
            <p:cNvSpPr/>
            <p:nvPr/>
          </p:nvSpPr>
          <p:spPr>
            <a:xfrm>
              <a:off x="5906840" y="3318084"/>
              <a:ext cx="409536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BE" sz="1600" dirty="0">
                  <a:solidFill>
                    <a:schemeClr val="accent2">
                      <a:lumMod val="75000"/>
                    </a:schemeClr>
                  </a:solidFill>
                </a:rPr>
                <a:t>+ </a:t>
              </a:r>
              <a:r>
                <a:rPr lang="nl-BE" sz="1600" dirty="0" err="1">
                  <a:solidFill>
                    <a:schemeClr val="accent2">
                      <a:lumMod val="75000"/>
                    </a:schemeClr>
                  </a:solidFill>
                </a:rPr>
                <a:t>jobtevredenheid</a:t>
              </a:r>
              <a:r>
                <a:rPr lang="nl-BE" sz="1600" dirty="0">
                  <a:solidFill>
                    <a:schemeClr val="accent2">
                      <a:lumMod val="75000"/>
                    </a:schemeClr>
                  </a:solidFill>
                </a:rPr>
                <a:t>, organisatiebetrokkenheid</a:t>
              </a:r>
            </a:p>
            <a:p>
              <a:pPr algn="ctr"/>
              <a:r>
                <a:rPr lang="nl-BE" sz="1600" dirty="0">
                  <a:solidFill>
                    <a:schemeClr val="accent2">
                      <a:lumMod val="75000"/>
                    </a:schemeClr>
                  </a:solidFill>
                </a:rPr>
                <a:t>- verloopintenties</a:t>
              </a:r>
              <a:endParaRPr lang="nl-BE" sz="36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FA6030C-6C44-189D-E1CC-092FD20C9205}"/>
              </a:ext>
            </a:extLst>
          </p:cNvPr>
          <p:cNvGrpSpPr/>
          <p:nvPr/>
        </p:nvGrpSpPr>
        <p:grpSpPr>
          <a:xfrm>
            <a:off x="6223816" y="1116511"/>
            <a:ext cx="4993033" cy="1446550"/>
            <a:chOff x="5519937" y="4358714"/>
            <a:chExt cx="4993033" cy="144655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A9D4A18-DD52-971A-327A-B26262BDE0F1}"/>
                </a:ext>
              </a:extLst>
            </p:cNvPr>
            <p:cNvGrpSpPr/>
            <p:nvPr/>
          </p:nvGrpSpPr>
          <p:grpSpPr>
            <a:xfrm>
              <a:off x="5519937" y="4358714"/>
              <a:ext cx="4993033" cy="1446550"/>
              <a:chOff x="412057" y="1652712"/>
              <a:chExt cx="3007815" cy="1446550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3834454-F340-0B5F-D06C-696DD572C184}"/>
                  </a:ext>
                </a:extLst>
              </p:cNvPr>
              <p:cNvSpPr txBox="1"/>
              <p:nvPr/>
            </p:nvSpPr>
            <p:spPr>
              <a:xfrm>
                <a:off x="467544" y="1652712"/>
                <a:ext cx="540567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BE" sz="8800" dirty="0">
                    <a:solidFill>
                      <a:schemeClr val="accent2">
                        <a:lumMod val="50000"/>
                      </a:schemeClr>
                    </a:solidFill>
                  </a:rPr>
                  <a:t>[</a:t>
                </a:r>
                <a:r>
                  <a:rPr lang="nl-BE" sz="3200" dirty="0">
                    <a:solidFill>
                      <a:schemeClr val="accent2">
                        <a:lumMod val="50000"/>
                      </a:schemeClr>
                    </a:solidFill>
                  </a:rPr>
                  <a:t> </a:t>
                </a:r>
                <a:endParaRPr lang="nl-BE" sz="6000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374BD40-9478-5329-D9CB-4BBCEC659074}"/>
                  </a:ext>
                </a:extLst>
              </p:cNvPr>
              <p:cNvSpPr/>
              <p:nvPr/>
            </p:nvSpPr>
            <p:spPr>
              <a:xfrm>
                <a:off x="412057" y="1724720"/>
                <a:ext cx="3007815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BE" sz="2800" dirty="0">
                    <a:solidFill>
                      <a:schemeClr val="accent2">
                        <a:lumMod val="50000"/>
                      </a:schemeClr>
                    </a:solidFill>
                  </a:rPr>
                  <a:t>gedrag</a:t>
                </a:r>
                <a:endParaRPr lang="nl-BE" sz="5400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1408FFA-0644-3E0E-48AA-CEC300AC79CC}"/>
                  </a:ext>
                </a:extLst>
              </p:cNvPr>
              <p:cNvSpPr txBox="1"/>
              <p:nvPr/>
            </p:nvSpPr>
            <p:spPr>
              <a:xfrm>
                <a:off x="2993025" y="1652712"/>
                <a:ext cx="325618" cy="144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BE" sz="8800" dirty="0">
                    <a:solidFill>
                      <a:schemeClr val="accent2">
                        <a:lumMod val="50000"/>
                      </a:schemeClr>
                    </a:solidFill>
                  </a:rPr>
                  <a:t>]</a:t>
                </a:r>
              </a:p>
            </p:txBody>
          </p: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CB0B622-1FEB-BDF9-F0DA-D13FE79FCE34}"/>
                </a:ext>
              </a:extLst>
            </p:cNvPr>
            <p:cNvSpPr/>
            <p:nvPr/>
          </p:nvSpPr>
          <p:spPr>
            <a:xfrm>
              <a:off x="5874573" y="4817243"/>
              <a:ext cx="405911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BE" sz="1600" dirty="0">
                  <a:solidFill>
                    <a:schemeClr val="accent2">
                      <a:lumMod val="50000"/>
                    </a:schemeClr>
                  </a:solidFill>
                </a:rPr>
                <a:t>+ effort, inrol-prestaties, creativiteit, proactief gedrag, (OCB-I/</a:t>
              </a:r>
              <a:r>
                <a:rPr lang="nl-BE" sz="1600" dirty="0" err="1">
                  <a:solidFill>
                    <a:schemeClr val="accent2">
                      <a:lumMod val="50000"/>
                    </a:schemeClr>
                  </a:solidFill>
                </a:rPr>
                <a:t>O,job</a:t>
              </a:r>
              <a:r>
                <a:rPr lang="nl-BE" sz="1600" dirty="0">
                  <a:solidFill>
                    <a:schemeClr val="accent2">
                      <a:lumMod val="50000"/>
                    </a:schemeClr>
                  </a:solidFill>
                </a:rPr>
                <a:t> </a:t>
              </a:r>
              <a:r>
                <a:rPr lang="nl-BE" sz="1600" dirty="0" err="1">
                  <a:solidFill>
                    <a:schemeClr val="accent2">
                      <a:lumMod val="50000"/>
                    </a:schemeClr>
                  </a:solidFill>
                </a:rPr>
                <a:t>crafting</a:t>
              </a:r>
              <a:r>
                <a:rPr lang="nl-BE" sz="1600" dirty="0">
                  <a:solidFill>
                    <a:schemeClr val="accent2">
                      <a:lumMod val="50000"/>
                    </a:schemeClr>
                  </a:solidFill>
                </a:rPr>
                <a:t>)</a:t>
              </a:r>
            </a:p>
            <a:p>
              <a:pPr algn="ctr"/>
              <a:r>
                <a:rPr lang="nl-BE" sz="1600" dirty="0">
                  <a:solidFill>
                    <a:schemeClr val="accent2">
                      <a:lumMod val="50000"/>
                    </a:schemeClr>
                  </a:solidFill>
                </a:rPr>
                <a:t>- deviant gedrag (</a:t>
              </a:r>
              <a:r>
                <a:rPr lang="nl-BE" sz="1600" dirty="0" err="1">
                  <a:solidFill>
                    <a:schemeClr val="accent2">
                      <a:lumMod val="50000"/>
                    </a:schemeClr>
                  </a:solidFill>
                </a:rPr>
                <a:t>oa</a:t>
              </a:r>
              <a:r>
                <a:rPr lang="nl-BE" sz="1600" dirty="0">
                  <a:solidFill>
                    <a:schemeClr val="accent2">
                      <a:lumMod val="50000"/>
                    </a:schemeClr>
                  </a:solidFill>
                </a:rPr>
                <a:t>. pesten), absenteïsme</a:t>
              </a:r>
              <a:endParaRPr lang="nl-BE" sz="36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2DAD2A9-1BCB-DEAB-5236-4E882AB85231}"/>
              </a:ext>
            </a:extLst>
          </p:cNvPr>
          <p:cNvGrpSpPr/>
          <p:nvPr/>
        </p:nvGrpSpPr>
        <p:grpSpPr>
          <a:xfrm>
            <a:off x="6387269" y="4994665"/>
            <a:ext cx="4681266" cy="1446550"/>
            <a:chOff x="467544" y="1652712"/>
            <a:chExt cx="2855158" cy="144655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565BBB3-8468-307F-C461-78D9718C4690}"/>
                </a:ext>
              </a:extLst>
            </p:cNvPr>
            <p:cNvSpPr txBox="1"/>
            <p:nvPr/>
          </p:nvSpPr>
          <p:spPr>
            <a:xfrm>
              <a:off x="467544" y="1652712"/>
              <a:ext cx="54056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8800" dirty="0">
                  <a:solidFill>
                    <a:srgbClr val="0070C0"/>
                  </a:solidFill>
                </a:rPr>
                <a:t>[</a:t>
              </a:r>
              <a:r>
                <a:rPr lang="nl-BE" sz="3200" dirty="0">
                  <a:solidFill>
                    <a:srgbClr val="0070C0"/>
                  </a:solidFill>
                </a:rPr>
                <a:t> </a:t>
              </a:r>
              <a:endParaRPr lang="nl-BE" sz="6000" dirty="0">
                <a:solidFill>
                  <a:srgbClr val="0070C0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91157E7-86AD-BE53-B55A-6685F6640E03}"/>
                </a:ext>
              </a:extLst>
            </p:cNvPr>
            <p:cNvSpPr/>
            <p:nvPr/>
          </p:nvSpPr>
          <p:spPr>
            <a:xfrm>
              <a:off x="554392" y="1724720"/>
              <a:ext cx="262224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BE" sz="2800" dirty="0">
                  <a:solidFill>
                    <a:srgbClr val="0070C0"/>
                  </a:solidFill>
                </a:rPr>
                <a:t>motivatie</a:t>
              </a:r>
              <a:r>
                <a:rPr lang="nl-BE" sz="2800" dirty="0">
                  <a:solidFill>
                    <a:schemeClr val="accent1"/>
                  </a:solidFill>
                </a:rPr>
                <a:t> </a:t>
              </a:r>
              <a:endParaRPr lang="nl-BE" sz="5400" dirty="0">
                <a:solidFill>
                  <a:schemeClr val="accent1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D948304-7321-706C-297F-9712947B86BA}"/>
                </a:ext>
              </a:extLst>
            </p:cNvPr>
            <p:cNvSpPr txBox="1"/>
            <p:nvPr/>
          </p:nvSpPr>
          <p:spPr>
            <a:xfrm>
              <a:off x="2993025" y="1652712"/>
              <a:ext cx="329677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8800" dirty="0">
                  <a:solidFill>
                    <a:srgbClr val="0070C0"/>
                  </a:solidFill>
                </a:rPr>
                <a:t>]</a:t>
              </a: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E1CCB473-0AC9-1EF6-72F6-CC795F1620F6}"/>
              </a:ext>
            </a:extLst>
          </p:cNvPr>
          <p:cNvSpPr/>
          <p:nvPr/>
        </p:nvSpPr>
        <p:spPr>
          <a:xfrm>
            <a:off x="6529663" y="5570730"/>
            <a:ext cx="45900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BE" sz="1600" dirty="0">
                <a:solidFill>
                  <a:srgbClr val="0070C0"/>
                </a:solidFill>
              </a:rPr>
              <a:t>+ Autonome motivatie</a:t>
            </a:r>
          </a:p>
          <a:p>
            <a:pPr marL="285750" indent="-285750" algn="ctr">
              <a:buFontTx/>
              <a:buChar char="-"/>
            </a:pPr>
            <a:r>
              <a:rPr lang="nl-BE" sz="1600" dirty="0">
                <a:solidFill>
                  <a:srgbClr val="0070C0"/>
                </a:solidFill>
              </a:rPr>
              <a:t>Gecontroleerde motivatie </a:t>
            </a:r>
          </a:p>
          <a:p>
            <a:pPr marL="571500" indent="-571500" algn="ctr">
              <a:buFontTx/>
              <a:buChar char="-"/>
            </a:pPr>
            <a:r>
              <a:rPr lang="nl-BE" sz="1600" dirty="0" err="1">
                <a:solidFill>
                  <a:srgbClr val="0070C0"/>
                </a:solidFill>
              </a:rPr>
              <a:t>Amotivatie</a:t>
            </a:r>
            <a:endParaRPr lang="nl-BE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862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1104756" cy="1325563"/>
          </a:xfrm>
          <a:ln/>
        </p:spPr>
        <p:txBody>
          <a:bodyPr vert="horz" lIns="82945" tIns="41473" rIns="82945" bIns="41473" rtlCol="0" anchor="ctr">
            <a:noAutofit/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sz="4400" dirty="0" err="1"/>
              <a:t>Intrinsieke</a:t>
            </a:r>
            <a:r>
              <a:rPr lang="en-US" sz="4400" dirty="0"/>
              <a:t> </a:t>
            </a:r>
            <a:r>
              <a:rPr lang="en-US" sz="4400" dirty="0" err="1"/>
              <a:t>en</a:t>
            </a:r>
            <a:r>
              <a:rPr lang="en-US" sz="4400" dirty="0"/>
              <a:t> </a:t>
            </a:r>
            <a:r>
              <a:rPr lang="en-US" sz="4400" dirty="0" err="1"/>
              <a:t>extrinsieke</a:t>
            </a:r>
            <a:r>
              <a:rPr lang="en-US" sz="4400" dirty="0"/>
              <a:t> </a:t>
            </a:r>
            <a:r>
              <a:rPr lang="en-US" sz="4400" dirty="0" err="1"/>
              <a:t>motivatie</a:t>
            </a:r>
            <a:endParaRPr lang="en-US" sz="4400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6</a:t>
            </a:fld>
            <a:endParaRPr lang="nl-BE" dirty="0"/>
          </a:p>
        </p:txBody>
      </p:sp>
      <p:sp>
        <p:nvSpPr>
          <p:cNvPr id="27" name="Rectangle 26"/>
          <p:cNvSpPr/>
          <p:nvPr/>
        </p:nvSpPr>
        <p:spPr>
          <a:xfrm>
            <a:off x="8428816" y="2230244"/>
            <a:ext cx="2008814" cy="167656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r>
              <a:rPr lang="nl-BE" sz="2400" dirty="0"/>
              <a:t>Intrinsieke motivatie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939480" y="2230244"/>
            <a:ext cx="2008814" cy="167656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r>
              <a:rPr lang="nl-BE" sz="2400" dirty="0"/>
              <a:t>Extrinsieke motivatie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450144" y="2230244"/>
            <a:ext cx="2008814" cy="167656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r>
              <a:rPr lang="nl-BE" sz="2400" dirty="0" err="1"/>
              <a:t>A-motivation</a:t>
            </a:r>
            <a:endParaRPr lang="nl-BE" sz="2400" dirty="0"/>
          </a:p>
        </p:txBody>
      </p:sp>
      <p:sp>
        <p:nvSpPr>
          <p:cNvPr id="3" name="Plus Sign 2">
            <a:extLst>
              <a:ext uri="{FF2B5EF4-FFF2-40B4-BE49-F238E27FC236}">
                <a16:creationId xmlns:a16="http://schemas.microsoft.com/office/drawing/2014/main" id="{1E7C3752-BDDA-4365-BA2F-BD59A8A5D05A}"/>
              </a:ext>
            </a:extLst>
          </p:cNvPr>
          <p:cNvSpPr/>
          <p:nvPr/>
        </p:nvSpPr>
        <p:spPr>
          <a:xfrm>
            <a:off x="7343223" y="2426502"/>
            <a:ext cx="690663" cy="642025"/>
          </a:xfrm>
          <a:prstGeom prst="mathPlu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Minus Sign 3">
            <a:extLst>
              <a:ext uri="{FF2B5EF4-FFF2-40B4-BE49-F238E27FC236}">
                <a16:creationId xmlns:a16="http://schemas.microsoft.com/office/drawing/2014/main" id="{7B836E7E-BE16-4B8C-895E-76A49BD35891}"/>
              </a:ext>
            </a:extLst>
          </p:cNvPr>
          <p:cNvSpPr/>
          <p:nvPr/>
        </p:nvSpPr>
        <p:spPr>
          <a:xfrm>
            <a:off x="7459601" y="3107987"/>
            <a:ext cx="514500" cy="642025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544345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297408" y="88907"/>
            <a:ext cx="11640457" cy="1325563"/>
          </a:xfrm>
          <a:ln/>
        </p:spPr>
        <p:txBody>
          <a:bodyPr vert="horz" lIns="82945" tIns="41473" rIns="82945" bIns="41473" rtlCol="0" anchor="ctr">
            <a:normAutofit/>
          </a:bodyPr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nl-BE" dirty="0"/>
              <a:t>Autonome vs. gecontroleerde motivatie</a:t>
            </a:r>
            <a:endParaRPr lang="en-GB" dirty="0"/>
          </a:p>
        </p:txBody>
      </p:sp>
      <p:sp>
        <p:nvSpPr>
          <p:cNvPr id="6146" name="Oval 2"/>
          <p:cNvSpPr>
            <a:spLocks noChangeArrowheads="1"/>
          </p:cNvSpPr>
          <p:nvPr/>
        </p:nvSpPr>
        <p:spPr bwMode="auto">
          <a:xfrm>
            <a:off x="8489706" y="2305688"/>
            <a:ext cx="1287360" cy="648068"/>
          </a:xfrm>
          <a:prstGeom prst="ellips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65311" tIns="26124" rIns="65311" bIns="26124" anchor="ctr"/>
          <a:lstStyle/>
          <a:p>
            <a:pPr algn="ctr">
              <a:lnSpc>
                <a:spcPct val="81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b="1" dirty="0" err="1">
                <a:solidFill>
                  <a:srgbClr val="000000"/>
                </a:solidFill>
              </a:rPr>
              <a:t>Intrinsieke</a:t>
            </a:r>
            <a:r>
              <a:rPr lang="en-GB" b="1" dirty="0">
                <a:solidFill>
                  <a:srgbClr val="000000"/>
                </a:solidFill>
              </a:rPr>
              <a:t> </a:t>
            </a:r>
          </a:p>
          <a:p>
            <a:pPr algn="ctr">
              <a:lnSpc>
                <a:spcPct val="81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nl-BE" b="1" dirty="0">
                <a:solidFill>
                  <a:srgbClr val="000000"/>
                </a:solidFill>
              </a:rPr>
              <a:t>motivatie</a:t>
            </a:r>
            <a:endParaRPr lang="en-GB" b="1" dirty="0">
              <a:solidFill>
                <a:srgbClr val="000000"/>
              </a:solidFill>
            </a:endParaRPr>
          </a:p>
        </p:txBody>
      </p:sp>
      <p:sp>
        <p:nvSpPr>
          <p:cNvPr id="6147" name="Oval 3"/>
          <p:cNvSpPr>
            <a:spLocks noChangeArrowheads="1"/>
          </p:cNvSpPr>
          <p:nvPr/>
        </p:nvSpPr>
        <p:spPr bwMode="auto">
          <a:xfrm>
            <a:off x="7121706" y="2305688"/>
            <a:ext cx="1287360" cy="648068"/>
          </a:xfrm>
          <a:prstGeom prst="ellips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65311" tIns="26124" rIns="65311" bIns="26124" anchor="ctr"/>
          <a:lstStyle/>
          <a:p>
            <a:pPr algn="ctr">
              <a:lnSpc>
                <a:spcPct val="81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b="1" dirty="0" err="1">
                <a:solidFill>
                  <a:srgbClr val="000000"/>
                </a:solidFill>
              </a:rPr>
              <a:t>Integratie</a:t>
            </a:r>
            <a:endParaRPr lang="en-GB" b="1" dirty="0">
              <a:solidFill>
                <a:srgbClr val="000000"/>
              </a:solidFill>
            </a:endParaRPr>
          </a:p>
        </p:txBody>
      </p:sp>
      <p:sp>
        <p:nvSpPr>
          <p:cNvPr id="6148" name="Oval 4"/>
          <p:cNvSpPr>
            <a:spLocks noChangeArrowheads="1"/>
          </p:cNvSpPr>
          <p:nvPr/>
        </p:nvSpPr>
        <p:spPr bwMode="auto">
          <a:xfrm>
            <a:off x="5781066" y="2305688"/>
            <a:ext cx="1288800" cy="648068"/>
          </a:xfrm>
          <a:prstGeom prst="ellips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65311" tIns="26124" rIns="65311" bIns="26124" anchor="ctr"/>
          <a:lstStyle/>
          <a:p>
            <a:pPr algn="ctr">
              <a:lnSpc>
                <a:spcPct val="81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b="1" dirty="0" err="1">
                <a:solidFill>
                  <a:srgbClr val="000000"/>
                </a:solidFill>
              </a:rPr>
              <a:t>Identificatie</a:t>
            </a:r>
            <a:endParaRPr lang="en-GB" b="1" dirty="0">
              <a:solidFill>
                <a:srgbClr val="000000"/>
              </a:solidFill>
            </a:endParaRPr>
          </a:p>
        </p:txBody>
      </p:sp>
      <p:sp>
        <p:nvSpPr>
          <p:cNvPr id="6149" name="Oval 5"/>
          <p:cNvSpPr>
            <a:spLocks noChangeArrowheads="1"/>
          </p:cNvSpPr>
          <p:nvPr/>
        </p:nvSpPr>
        <p:spPr bwMode="auto">
          <a:xfrm>
            <a:off x="4413066" y="2305688"/>
            <a:ext cx="1288800" cy="648068"/>
          </a:xfrm>
          <a:prstGeom prst="ellips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65311" tIns="26124" rIns="65311" bIns="26124" anchor="ctr"/>
          <a:lstStyle/>
          <a:p>
            <a:pPr algn="ctr">
              <a:lnSpc>
                <a:spcPct val="81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b="1" dirty="0">
                <a:solidFill>
                  <a:srgbClr val="000000"/>
                </a:solidFill>
              </a:rPr>
              <a:t>Interne </a:t>
            </a:r>
          </a:p>
          <a:p>
            <a:pPr algn="ctr">
              <a:lnSpc>
                <a:spcPct val="81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nl-BE" b="1" dirty="0">
                <a:solidFill>
                  <a:srgbClr val="000000"/>
                </a:solidFill>
              </a:rPr>
              <a:t>druk</a:t>
            </a:r>
            <a:endParaRPr lang="en-GB" b="1" dirty="0">
              <a:solidFill>
                <a:srgbClr val="000000"/>
              </a:solidFill>
            </a:endParaRPr>
          </a:p>
        </p:txBody>
      </p:sp>
      <p:sp>
        <p:nvSpPr>
          <p:cNvPr id="6150" name="Oval 6"/>
          <p:cNvSpPr>
            <a:spLocks noChangeArrowheads="1"/>
          </p:cNvSpPr>
          <p:nvPr/>
        </p:nvSpPr>
        <p:spPr bwMode="auto">
          <a:xfrm>
            <a:off x="3072426" y="2305688"/>
            <a:ext cx="1287360" cy="648068"/>
          </a:xfrm>
          <a:prstGeom prst="ellips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65311" tIns="26124" rIns="65311" bIns="26124" anchor="ctr"/>
          <a:lstStyle/>
          <a:p>
            <a:pPr algn="ctr">
              <a:lnSpc>
                <a:spcPct val="81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b="1" dirty="0" err="1">
                <a:solidFill>
                  <a:srgbClr val="000000"/>
                </a:solidFill>
              </a:rPr>
              <a:t>Externe</a:t>
            </a:r>
            <a:r>
              <a:rPr lang="en-GB" b="1" dirty="0">
                <a:solidFill>
                  <a:srgbClr val="000000"/>
                </a:solidFill>
              </a:rPr>
              <a:t> </a:t>
            </a:r>
          </a:p>
          <a:p>
            <a:pPr algn="ctr">
              <a:lnSpc>
                <a:spcPct val="81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b="1" dirty="0" err="1">
                <a:solidFill>
                  <a:srgbClr val="000000"/>
                </a:solidFill>
              </a:rPr>
              <a:t>druk</a:t>
            </a:r>
            <a:endParaRPr lang="en-GB" b="1" dirty="0">
              <a:solidFill>
                <a:srgbClr val="000000"/>
              </a:solidFill>
            </a:endParaRPr>
          </a:p>
        </p:txBody>
      </p:sp>
      <p:sp>
        <p:nvSpPr>
          <p:cNvPr id="6151" name="Oval 7"/>
          <p:cNvSpPr>
            <a:spLocks noChangeArrowheads="1"/>
          </p:cNvSpPr>
          <p:nvPr/>
        </p:nvSpPr>
        <p:spPr bwMode="auto">
          <a:xfrm>
            <a:off x="1718372" y="2305688"/>
            <a:ext cx="1287360" cy="648068"/>
          </a:xfrm>
          <a:prstGeom prst="ellips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lIns="65311" tIns="26124" rIns="65311" bIns="26124" anchor="ctr"/>
          <a:lstStyle/>
          <a:p>
            <a:pPr algn="ctr">
              <a:lnSpc>
                <a:spcPct val="81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b="1" dirty="0">
                <a:solidFill>
                  <a:srgbClr val="000000"/>
                </a:solidFill>
              </a:rPr>
              <a:t>Non-</a:t>
            </a:r>
          </a:p>
          <a:p>
            <a:pPr algn="ctr">
              <a:lnSpc>
                <a:spcPct val="81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b="1" dirty="0">
                <a:solidFill>
                  <a:srgbClr val="000000"/>
                </a:solidFill>
              </a:rPr>
              <a:t>regulation</a:t>
            </a:r>
          </a:p>
        </p:txBody>
      </p:sp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1686720" y="3017123"/>
            <a:ext cx="1468800" cy="1317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1500" dirty="0" err="1">
                <a:solidFill>
                  <a:srgbClr val="000000"/>
                </a:solidFill>
              </a:rPr>
              <a:t>geen</a:t>
            </a:r>
            <a:r>
              <a:rPr lang="en-GB" sz="1500" dirty="0">
                <a:solidFill>
                  <a:srgbClr val="000000"/>
                </a:solidFill>
              </a:rPr>
              <a:t> </a:t>
            </a:r>
            <a:r>
              <a:rPr lang="en-GB" sz="1500" dirty="0" err="1">
                <a:solidFill>
                  <a:srgbClr val="000000"/>
                </a:solidFill>
              </a:rPr>
              <a:t>activiteit</a:t>
            </a:r>
            <a:endParaRPr lang="en-GB" sz="15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nl-BE" sz="1500" dirty="0">
                <a:solidFill>
                  <a:srgbClr val="000000"/>
                </a:solidFill>
              </a:rPr>
              <a:t>hulpeloos</a:t>
            </a:r>
          </a:p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nl-BE" sz="1500" dirty="0">
                <a:solidFill>
                  <a:srgbClr val="000000"/>
                </a:solidFill>
              </a:rPr>
              <a:t>hopeloos </a:t>
            </a:r>
            <a:endParaRPr lang="en-GB" sz="14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sz="15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sz="15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sz="15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sz="1500" dirty="0">
              <a:solidFill>
                <a:srgbClr val="000000"/>
              </a:solidFill>
            </a:endParaRPr>
          </a:p>
        </p:txBody>
      </p:sp>
      <p:sp>
        <p:nvSpPr>
          <p:cNvPr id="6161" name="Text Box 17"/>
          <p:cNvSpPr txBox="1">
            <a:spLocks noChangeArrowheads="1"/>
          </p:cNvSpPr>
          <p:nvPr/>
        </p:nvSpPr>
        <p:spPr bwMode="auto">
          <a:xfrm>
            <a:off x="3050826" y="3017123"/>
            <a:ext cx="1501920" cy="1317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nl-BE" sz="1500" dirty="0">
                <a:solidFill>
                  <a:srgbClr val="000000"/>
                </a:solidFill>
              </a:rPr>
              <a:t>straffen en </a:t>
            </a:r>
          </a:p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nl-BE" sz="1500" dirty="0">
                <a:solidFill>
                  <a:srgbClr val="000000"/>
                </a:solidFill>
              </a:rPr>
              <a:t>beloningen </a:t>
            </a:r>
          </a:p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nl-BE" sz="1500" dirty="0">
                <a:solidFill>
                  <a:srgbClr val="000000"/>
                </a:solidFill>
              </a:rPr>
              <a:t>van anderen</a:t>
            </a:r>
            <a:endParaRPr lang="en-GB" sz="14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sz="15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sz="15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sz="15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sz="1500" dirty="0">
              <a:solidFill>
                <a:srgbClr val="000000"/>
              </a:solidFill>
            </a:endParaRPr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4486507" y="3018564"/>
            <a:ext cx="1501920" cy="131773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1500" dirty="0" err="1">
                <a:solidFill>
                  <a:srgbClr val="000000"/>
                </a:solidFill>
              </a:rPr>
              <a:t>schuld</a:t>
            </a:r>
            <a:r>
              <a:rPr lang="en-GB" sz="1500" dirty="0">
                <a:solidFill>
                  <a:srgbClr val="000000"/>
                </a:solidFill>
              </a:rPr>
              <a:t>, </a:t>
            </a:r>
            <a:r>
              <a:rPr lang="en-GB" sz="1500" dirty="0" err="1">
                <a:solidFill>
                  <a:srgbClr val="000000"/>
                </a:solidFill>
              </a:rPr>
              <a:t>schaamte</a:t>
            </a:r>
            <a:endParaRPr lang="en-GB" sz="15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nl-BE" sz="1500" dirty="0">
                <a:solidFill>
                  <a:srgbClr val="000000"/>
                </a:solidFill>
              </a:rPr>
              <a:t>trots</a:t>
            </a:r>
          </a:p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nl-BE" sz="1500" dirty="0">
                <a:solidFill>
                  <a:srgbClr val="000000"/>
                </a:solidFill>
              </a:rPr>
              <a:t>zelfbeeld</a:t>
            </a:r>
            <a:endParaRPr lang="en-GB" sz="15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sz="15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sz="15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sz="15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sz="1500" dirty="0">
              <a:solidFill>
                <a:srgbClr val="000000"/>
              </a:solidFill>
            </a:endParaRPr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5760906" y="3018564"/>
            <a:ext cx="1501920" cy="131773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 marL="285750" indent="-285750">
              <a:buFontTx/>
              <a:buChar char="-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1500" dirty="0" err="1">
                <a:solidFill>
                  <a:srgbClr val="000000"/>
                </a:solidFill>
              </a:rPr>
              <a:t>belangrijk</a:t>
            </a:r>
            <a:r>
              <a:rPr lang="en-GB" sz="1500" dirty="0">
                <a:solidFill>
                  <a:srgbClr val="000000"/>
                </a:solidFill>
              </a:rPr>
              <a:t>,</a:t>
            </a:r>
          </a:p>
          <a:p>
            <a:pPr marL="285750" indent="-285750">
              <a:buFontTx/>
              <a:buChar char="-"/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nl-BE" sz="1500" dirty="0">
                <a:solidFill>
                  <a:srgbClr val="000000"/>
                </a:solidFill>
              </a:rPr>
              <a:t>zinvol </a:t>
            </a:r>
            <a:endParaRPr lang="en-GB" sz="15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sz="15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sz="15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sz="15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sz="1500" dirty="0">
              <a:solidFill>
                <a:srgbClr val="000000"/>
              </a:solidFill>
            </a:endParaRPr>
          </a:p>
        </p:txBody>
      </p:sp>
      <p:sp>
        <p:nvSpPr>
          <p:cNvPr id="6164" name="Text Box 20"/>
          <p:cNvSpPr txBox="1">
            <a:spLocks noChangeArrowheads="1"/>
          </p:cNvSpPr>
          <p:nvPr/>
        </p:nvSpPr>
        <p:spPr bwMode="auto">
          <a:xfrm>
            <a:off x="7033866" y="3018564"/>
            <a:ext cx="1501920" cy="131773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1500" dirty="0">
                <a:solidFill>
                  <a:srgbClr val="000000"/>
                </a:solidFill>
              </a:rPr>
              <a:t>- </a:t>
            </a:r>
            <a:r>
              <a:rPr lang="en-GB" sz="1500" dirty="0" err="1">
                <a:solidFill>
                  <a:srgbClr val="000000"/>
                </a:solidFill>
              </a:rPr>
              <a:t>deel</a:t>
            </a:r>
            <a:r>
              <a:rPr lang="en-GB" sz="1500" dirty="0">
                <a:solidFill>
                  <a:srgbClr val="000000"/>
                </a:solidFill>
              </a:rPr>
              <a:t> van </a:t>
            </a:r>
            <a:r>
              <a:rPr lang="en-GB" sz="1500" dirty="0" err="1">
                <a:solidFill>
                  <a:srgbClr val="000000"/>
                </a:solidFill>
              </a:rPr>
              <a:t>wie</a:t>
            </a:r>
            <a:r>
              <a:rPr lang="en-GB" sz="1500" dirty="0">
                <a:solidFill>
                  <a:srgbClr val="000000"/>
                </a:solidFill>
              </a:rPr>
              <a:t> </a:t>
            </a:r>
            <a:r>
              <a:rPr lang="en-GB" sz="1500" dirty="0" err="1">
                <a:solidFill>
                  <a:srgbClr val="000000"/>
                </a:solidFill>
              </a:rPr>
              <a:t>ik</a:t>
            </a:r>
            <a:r>
              <a:rPr lang="en-GB" sz="1500" dirty="0">
                <a:solidFill>
                  <a:srgbClr val="000000"/>
                </a:solidFill>
              </a:rPr>
              <a:t> ben</a:t>
            </a:r>
          </a:p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sz="15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sz="15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sz="15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sz="1500" dirty="0">
              <a:solidFill>
                <a:srgbClr val="000000"/>
              </a:solidFill>
            </a:endParaRPr>
          </a:p>
        </p:txBody>
      </p:sp>
      <p:sp>
        <p:nvSpPr>
          <p:cNvPr id="6165" name="Text Box 21"/>
          <p:cNvSpPr txBox="1">
            <a:spLocks noChangeArrowheads="1"/>
          </p:cNvSpPr>
          <p:nvPr/>
        </p:nvSpPr>
        <p:spPr bwMode="auto">
          <a:xfrm>
            <a:off x="8602027" y="3018563"/>
            <a:ext cx="1501920" cy="111179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1639" tIns="40820" rIns="81639" bIns="40820"/>
          <a:lstStyle/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1500" dirty="0">
                <a:solidFill>
                  <a:srgbClr val="000000"/>
                </a:solidFill>
              </a:rPr>
              <a:t>- </a:t>
            </a:r>
            <a:r>
              <a:rPr lang="en-GB" sz="1500" dirty="0" err="1">
                <a:solidFill>
                  <a:srgbClr val="000000"/>
                </a:solidFill>
              </a:rPr>
              <a:t>leuk</a:t>
            </a:r>
            <a:endParaRPr lang="en-GB" sz="15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GB" sz="1500" dirty="0">
                <a:solidFill>
                  <a:srgbClr val="000000"/>
                </a:solidFill>
              </a:rPr>
              <a:t>- </a:t>
            </a:r>
            <a:r>
              <a:rPr lang="en-GB" sz="1500" dirty="0" err="1">
                <a:solidFill>
                  <a:srgbClr val="000000"/>
                </a:solidFill>
              </a:rPr>
              <a:t>interessant</a:t>
            </a:r>
            <a:endParaRPr lang="en-GB" sz="15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sz="15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sz="15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GB" sz="1500" dirty="0">
              <a:solidFill>
                <a:srgbClr val="0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191642" y="1490546"/>
            <a:ext cx="2008814" cy="45365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r>
              <a:rPr lang="nl-BE" sz="1600" dirty="0">
                <a:solidFill>
                  <a:srgbClr val="00407A"/>
                </a:solidFill>
              </a:rPr>
              <a:t>Intrinsieke motivatie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331608" y="1490546"/>
            <a:ext cx="4341630" cy="45365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r>
              <a:rPr lang="nl-BE" sz="1600" dirty="0">
                <a:solidFill>
                  <a:srgbClr val="00407A"/>
                </a:solidFill>
              </a:rPr>
              <a:t>Extrinsieke motivatie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718372" y="1490546"/>
            <a:ext cx="1332006" cy="45365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82945" tIns="41473" rIns="82945" bIns="41473" rtlCol="0" anchor="ctr"/>
          <a:lstStyle/>
          <a:p>
            <a:pPr algn="ctr"/>
            <a:r>
              <a:rPr lang="nl-BE" sz="1400" dirty="0">
                <a:solidFill>
                  <a:srgbClr val="00407A"/>
                </a:solidFill>
              </a:rPr>
              <a:t>A-motivatie</a:t>
            </a:r>
          </a:p>
        </p:txBody>
      </p:sp>
      <p:sp>
        <p:nvSpPr>
          <p:cNvPr id="23" name="Freeform 12"/>
          <p:cNvSpPr>
            <a:spLocks noChangeArrowheads="1"/>
          </p:cNvSpPr>
          <p:nvPr/>
        </p:nvSpPr>
        <p:spPr bwMode="auto">
          <a:xfrm>
            <a:off x="5736765" y="2132857"/>
            <a:ext cx="45719" cy="432047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" y="5499"/>
              </a:cxn>
            </a:cxnLst>
            <a:rect l="0" t="0" r="r" b="b"/>
            <a:pathLst>
              <a:path w="5" h="5500">
                <a:moveTo>
                  <a:pt x="0" y="0"/>
                </a:moveTo>
                <a:lnTo>
                  <a:pt x="4" y="5499"/>
                </a:lnTo>
              </a:path>
            </a:pathLst>
          </a:custGeom>
          <a:noFill/>
          <a:ln w="9360">
            <a:solidFill>
              <a:srgbClr val="000000"/>
            </a:solidFill>
            <a:prstDash val="sysDot"/>
            <a:round/>
            <a:headEnd/>
            <a:tailEnd/>
          </a:ln>
          <a:effectLst/>
        </p:spPr>
        <p:txBody>
          <a:bodyPr lIns="82945" tIns="41473" rIns="82945" bIns="41473"/>
          <a:lstStyle/>
          <a:p>
            <a:endParaRPr lang="nl-BE"/>
          </a:p>
        </p:txBody>
      </p:sp>
      <p:sp>
        <p:nvSpPr>
          <p:cNvPr id="2" name="Rectangle 1"/>
          <p:cNvSpPr/>
          <p:nvPr/>
        </p:nvSpPr>
        <p:spPr>
          <a:xfrm>
            <a:off x="5737639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nl-BE" dirty="0"/>
          </a:p>
        </p:txBody>
      </p:sp>
      <p:sp>
        <p:nvSpPr>
          <p:cNvPr id="3" name="Rectangle 2"/>
          <p:cNvSpPr/>
          <p:nvPr/>
        </p:nvSpPr>
        <p:spPr>
          <a:xfrm>
            <a:off x="5734433" y="3244334"/>
            <a:ext cx="231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315" y="4057199"/>
            <a:ext cx="1095296" cy="1095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0480" y="4176176"/>
            <a:ext cx="1180529" cy="8573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3733" y="4130360"/>
            <a:ext cx="1248957" cy="1031527"/>
          </a:xfrm>
          <a:prstGeom prst="rect">
            <a:avLst/>
          </a:prstGeom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829" y="4094048"/>
            <a:ext cx="1401214" cy="1050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8110" y="4093028"/>
            <a:ext cx="1338729" cy="10027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0957" y="3865196"/>
            <a:ext cx="1130432" cy="1367458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2857414" y="5532700"/>
            <a:ext cx="2681821" cy="68774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82945" tIns="41473" rIns="82945" bIns="41473" rtlCol="0" anchor="ctr"/>
          <a:lstStyle/>
          <a:p>
            <a:pPr algn="ctr"/>
            <a:r>
              <a:rPr lang="nl-BE" sz="1600" dirty="0">
                <a:solidFill>
                  <a:srgbClr val="00407A"/>
                </a:solidFill>
              </a:rPr>
              <a:t>Gecontroleerde motivatie</a:t>
            </a:r>
          </a:p>
          <a:p>
            <a:pPr algn="ctr"/>
            <a:r>
              <a:rPr lang="nl-BE" sz="1600" dirty="0">
                <a:solidFill>
                  <a:srgbClr val="00407A"/>
                </a:solidFill>
              </a:rPr>
              <a:t>MOETEN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117637" y="5532701"/>
            <a:ext cx="3659429" cy="66727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82945" tIns="41473" rIns="82945" bIns="41473" rtlCol="0" anchor="ctr"/>
          <a:lstStyle/>
          <a:p>
            <a:pPr algn="ctr"/>
            <a:r>
              <a:rPr lang="nl-BE" sz="1600" dirty="0">
                <a:solidFill>
                  <a:srgbClr val="00407A"/>
                </a:solidFill>
              </a:rPr>
              <a:t>Autonome motivatie </a:t>
            </a:r>
          </a:p>
          <a:p>
            <a:pPr algn="ctr"/>
            <a:r>
              <a:rPr lang="nl-BE" sz="1600" dirty="0">
                <a:solidFill>
                  <a:srgbClr val="00407A"/>
                </a:solidFill>
              </a:rPr>
              <a:t>WILLEN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87515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2864CD-CE1F-8A89-2530-6A29B6F98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9EE608-3869-2101-6D1C-359B87526EC1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500" y="190500"/>
            <a:ext cx="11811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6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81BF3C7-3F78-4D0F-8406-572A18D79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0283" y="3691646"/>
            <a:ext cx="5810653" cy="987357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93D5105-4802-44DA-BA10-72C60E80F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Autonome vs. gecontroleerde motivatie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85177-9FBC-4A0D-BFCC-7DE542122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925CAE-23D8-4171-B526-46A64EC40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007" y="1585913"/>
            <a:ext cx="5200650" cy="4591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A7D70C-43EA-43DC-BBDE-E2F36BE88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1631" y="2226823"/>
            <a:ext cx="5799305" cy="154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5354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7.1|14.9|12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797e40d1-5a2f-4456-bb3f-04ec4f88fd2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|6.6|9.6|11.5|11.3|14.8|26.1|10.1|67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784fd6d3-425f-498c-b2b2-7df0f3807abb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7.1|12.5|3.2|6.3|20.8|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7.1|12.5|3.2|6.3|20.8|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c8722514-d049-40e9-90df-a6ae9ae6512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9.3|36|13.2|14.5|14.4|13.5|9.7|17|6.4|3.4|6.8|0.7|2.1|3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34f1369a-3fa5-414c-bc5b-e79e6f5814fe"/>
</p:tagLst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21588</TotalTime>
  <Words>1225</Words>
  <Application>Microsoft Office PowerPoint</Application>
  <PresentationFormat>Widescreen</PresentationFormat>
  <Paragraphs>247</Paragraphs>
  <Slides>39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Corbel</vt:lpstr>
      <vt:lpstr>Times New Roman</vt:lpstr>
      <vt:lpstr>Depth</vt:lpstr>
      <vt:lpstr>:   Happiness@work Een blik vanuit motivatie</vt:lpstr>
      <vt:lpstr>Wanneer heeft u zich écht goed gevoeld op het werk? </vt:lpstr>
      <vt:lpstr>Basisbehoeften in ZDT</vt:lpstr>
      <vt:lpstr>Gevolgen van het ABC</vt:lpstr>
      <vt:lpstr>Gevolgen van het ABC</vt:lpstr>
      <vt:lpstr>Intrinsieke en extrinsieke motivatie</vt:lpstr>
      <vt:lpstr>Autonome vs. gecontroleerde motivatie</vt:lpstr>
      <vt:lpstr>PowerPoint Presentation</vt:lpstr>
      <vt:lpstr>Autonome vs. gecontroleerde motivatie</vt:lpstr>
      <vt:lpstr>Autonome vs. gecontroleerde motivatie</vt:lpstr>
      <vt:lpstr>Autonome vs. gecontroleerde motivatie</vt:lpstr>
      <vt:lpstr>De grote uitdagingen op organisatie-niveau</vt:lpstr>
      <vt:lpstr>Hoe ABC en  Autonome en gecontroleerde motivatie  versterken?  </vt:lpstr>
      <vt:lpstr>Oorzaken van het ABC</vt:lpstr>
      <vt:lpstr> What managers think … is what they get …  Motiveren vanuit een verschillend mensbeeld</vt:lpstr>
      <vt:lpstr>Mensbeeld </vt:lpstr>
      <vt:lpstr>Mensbeeld </vt:lpstr>
      <vt:lpstr>Case</vt:lpstr>
      <vt:lpstr>PowerPoint Presentation</vt:lpstr>
      <vt:lpstr> Organisatiecontext en werk Het ABC als leidraad</vt:lpstr>
      <vt:lpstr>Loon</vt:lpstr>
      <vt:lpstr>Verloning</vt:lpstr>
      <vt:lpstr>Verloning</vt:lpstr>
      <vt:lpstr>Verloning</vt:lpstr>
      <vt:lpstr>Leiderschap</vt:lpstr>
      <vt:lpstr>Autonomie ondersteunend leiderschap</vt:lpstr>
      <vt:lpstr>Autonomie ondersteunend leiderschap</vt:lpstr>
      <vt:lpstr>Autonomie ondersteunend leiderschap</vt:lpstr>
      <vt:lpstr>PowerPoint Presentation</vt:lpstr>
      <vt:lpstr>Ondersteuning van de drie basisbehoeften</vt:lpstr>
      <vt:lpstr>Het werk  Job design / Psychosociale aspecten</vt:lpstr>
      <vt:lpstr>Het werk</vt:lpstr>
      <vt:lpstr>Het werk</vt:lpstr>
      <vt:lpstr>Oorsprong van psychosociale aspecten</vt:lpstr>
      <vt:lpstr>Job &amp; team crafting</vt:lpstr>
      <vt:lpstr>Leidinggevenden maken meer saaie jobs dan nodig</vt:lpstr>
      <vt:lpstr>PowerPoint Presentation</vt:lpstr>
      <vt:lpstr>PowerPoint Presentation</vt:lpstr>
      <vt:lpstr>PowerPoint Presentation</vt:lpstr>
    </vt:vector>
  </TitlesOfParts>
  <Company>Odisee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Anja Van den Broeck</dc:creator>
  <cp:lastModifiedBy>Anja Van den Broeck</cp:lastModifiedBy>
  <cp:revision>231</cp:revision>
  <dcterms:created xsi:type="dcterms:W3CDTF">2020-04-03T09:23:23Z</dcterms:created>
  <dcterms:modified xsi:type="dcterms:W3CDTF">2023-06-10T19:38:02Z</dcterms:modified>
</cp:coreProperties>
</file>